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97" r:id="rId4"/>
    <p:sldMasterId id="2147484225" r:id="rId5"/>
    <p:sldMasterId id="2147484281" r:id="rId6"/>
    <p:sldMasterId id="2147484285" r:id="rId7"/>
    <p:sldMasterId id="2147484290" r:id="rId8"/>
  </p:sldMasterIdLst>
  <p:notesMasterIdLst>
    <p:notesMasterId r:id="rId44"/>
  </p:notesMasterIdLst>
  <p:sldIdLst>
    <p:sldId id="367" r:id="rId9"/>
    <p:sldId id="361" r:id="rId10"/>
    <p:sldId id="357" r:id="rId11"/>
    <p:sldId id="364" r:id="rId12"/>
    <p:sldId id="369" r:id="rId13"/>
    <p:sldId id="399" r:id="rId14"/>
    <p:sldId id="398" r:id="rId15"/>
    <p:sldId id="400" r:id="rId16"/>
    <p:sldId id="403" r:id="rId17"/>
    <p:sldId id="404" r:id="rId18"/>
    <p:sldId id="401" r:id="rId19"/>
    <p:sldId id="396" r:id="rId20"/>
    <p:sldId id="407" r:id="rId21"/>
    <p:sldId id="362" r:id="rId22"/>
    <p:sldId id="379" r:id="rId23"/>
    <p:sldId id="408" r:id="rId24"/>
    <p:sldId id="380" r:id="rId25"/>
    <p:sldId id="381" r:id="rId26"/>
    <p:sldId id="382" r:id="rId27"/>
    <p:sldId id="383" r:id="rId28"/>
    <p:sldId id="405" r:id="rId29"/>
    <p:sldId id="406" r:id="rId30"/>
    <p:sldId id="386" r:id="rId31"/>
    <p:sldId id="390" r:id="rId32"/>
    <p:sldId id="393" r:id="rId33"/>
    <p:sldId id="402" r:id="rId34"/>
    <p:sldId id="409" r:id="rId35"/>
    <p:sldId id="410" r:id="rId36"/>
    <p:sldId id="265" r:id="rId37"/>
    <p:sldId id="376" r:id="rId38"/>
    <p:sldId id="392" r:id="rId39"/>
    <p:sldId id="363" r:id="rId40"/>
    <p:sldId id="368" r:id="rId41"/>
    <p:sldId id="331" r:id="rId42"/>
    <p:sldId id="300" r:id="rId4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C16"/>
    <a:srgbClr val="E7E200"/>
    <a:srgbClr val="007635"/>
    <a:srgbClr val="043671"/>
    <a:srgbClr val="FF0000"/>
    <a:srgbClr val="012650"/>
    <a:srgbClr val="F7A81B"/>
    <a:srgbClr val="F7A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98" autoAdjust="0"/>
    <p:restoredTop sz="94660"/>
  </p:normalViewPr>
  <p:slideViewPr>
    <p:cSldViewPr>
      <p:cViewPr varScale="1">
        <p:scale>
          <a:sx n="62" d="100"/>
          <a:sy n="62" d="100"/>
        </p:scale>
        <p:origin x="392" y="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5E1652-4C0D-718E-26BC-2A7529C386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3FA9B3-C92A-59F9-4557-1BC5A266F8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9CBF58-4A5C-45BF-AB40-C305C307DCF4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E275D48-ECE6-8691-0D8D-21E26AC6B6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C65984-A74B-A50F-5AC3-402C8BBE1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59969-D592-D7A0-E089-8FBF2FEC46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3D841-DB24-FC75-C96C-A8B17E4B8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0B0B3D-A1DB-4328-A5C3-5B53C0C4B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1A8D3459-BC53-E286-6826-3395D4B0EB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fld id="{90888615-CFF4-4393-9B33-4945B5A893C3}" type="slidenum">
              <a:rPr lang="en-US" altLang="en-US" sz="1200">
                <a:solidFill>
                  <a:srgbClr val="000000"/>
                </a:solidFill>
                <a:cs typeface="+mn-cs"/>
              </a:rPr>
              <a:pPr>
                <a:defRPr/>
              </a:pPr>
              <a:t>2</a:t>
            </a:fld>
            <a:endParaRPr lang="en-US" altLang="en-US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3B6AABA-9DEC-8408-6180-50C544CC2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EF6E3A5-D22A-4303-4B4E-7552B54BF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252C65B-C7EE-DFF1-C196-E70CC480CC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EAE44888-2DE0-420D-294A-C304BAA701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DD873A56-A596-3D2B-92F2-0EA9EBE1CE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fld id="{1AF598C0-AB03-4662-A39B-76839882AD3C}" type="slidenum">
              <a:rPr lang="en-US" altLang="en-US" sz="1200">
                <a:solidFill>
                  <a:srgbClr val="000000"/>
                </a:solidFill>
                <a:cs typeface="+mn-cs"/>
              </a:rPr>
              <a:pPr>
                <a:defRPr/>
              </a:pPr>
              <a:t>16</a:t>
            </a:fld>
            <a:endParaRPr lang="en-US" altLang="en-US" sz="12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9F8A175D-6619-E07E-D103-753F385F49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15202F60-43B3-2623-E394-432AA17FC9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B5E400B-A797-FF80-8480-339A18005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fld id="{78B298B6-2E9D-48E3-80B4-3F7FDE8E0848}" type="slidenum">
              <a:rPr lang="en-US" altLang="en-US" sz="1200">
                <a:solidFill>
                  <a:srgbClr val="000000"/>
                </a:solidFill>
                <a:cs typeface="+mn-cs"/>
              </a:rPr>
              <a:pPr>
                <a:defRPr/>
              </a:pPr>
              <a:t>17</a:t>
            </a:fld>
            <a:endParaRPr lang="en-US" altLang="en-US" sz="12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50A4CA38-77A5-7C29-E11E-6D761DCEA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14E66CEF-3481-1177-C1F7-02EC627264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07D85D2E-6858-9CF9-BF60-E5DC4352DC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fld id="{90C920F6-2915-4553-BC5A-061FEA732F0E}" type="slidenum">
              <a:rPr lang="en-US" altLang="en-US" sz="1200">
                <a:solidFill>
                  <a:srgbClr val="000000"/>
                </a:solidFill>
                <a:cs typeface="+mn-cs"/>
              </a:rPr>
              <a:pPr>
                <a:defRPr/>
              </a:pPr>
              <a:t>18</a:t>
            </a:fld>
            <a:endParaRPr lang="en-US" altLang="en-US" sz="12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99050C9E-3801-1EAE-267F-13FD6E67B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02B3B7C7-96F8-241C-2F40-606E98916B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5DE1290D-60A3-171F-8256-3A76236C0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fld id="{31C1338D-6992-4828-9EA0-F1A4A4BBE3CF}" type="slidenum">
              <a:rPr lang="en-US" altLang="en-US" sz="1200">
                <a:solidFill>
                  <a:srgbClr val="000000"/>
                </a:solidFill>
                <a:cs typeface="+mn-cs"/>
              </a:rPr>
              <a:pPr>
                <a:defRPr/>
              </a:pPr>
              <a:t>19</a:t>
            </a:fld>
            <a:endParaRPr lang="en-US" altLang="en-US" sz="12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B6E86DE8-E54E-5327-9839-F883C6F258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361DA6E7-2697-685A-DD7C-0228A17764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A5980E82-6ED9-2C31-795B-2FD46AFA6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fld id="{0B1E0001-C060-4762-A48D-DB6B234FCCCC}" type="slidenum">
              <a:rPr lang="en-US" altLang="en-US" sz="1200">
                <a:solidFill>
                  <a:srgbClr val="000000"/>
                </a:solidFill>
                <a:cs typeface="+mn-cs"/>
              </a:rPr>
              <a:pPr>
                <a:defRPr/>
              </a:pPr>
              <a:t>20</a:t>
            </a:fld>
            <a:endParaRPr lang="en-US" altLang="en-US" sz="12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5314C2D2-224C-EA47-7C62-B635F22561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0D761982-1216-1556-7E6F-6FC90A9676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6C2F58C9-1BDC-2F6E-E7BF-8944196630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fld id="{409DCEB3-9949-4074-ADAC-C0EB2932E9C7}" type="slidenum">
              <a:rPr lang="en-US" altLang="en-US" sz="1200">
                <a:solidFill>
                  <a:srgbClr val="000000"/>
                </a:solidFill>
                <a:cs typeface="+mn-cs"/>
              </a:rPr>
              <a:pPr>
                <a:defRPr/>
              </a:pPr>
              <a:t>21</a:t>
            </a:fld>
            <a:endParaRPr lang="en-US" altLang="en-US" sz="12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2D6C5321-F925-9A1D-31E3-3EB3DF7387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78D987F6-2A58-0BA4-B4F1-9308BE2AC3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1023EF2A-4617-8E93-664D-CDA92F7E8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fld id="{1060B36A-05FB-4F8C-936A-B81CACFA5239}" type="slidenum">
              <a:rPr lang="en-US" altLang="en-US" sz="1200">
                <a:solidFill>
                  <a:srgbClr val="000000"/>
                </a:solidFill>
                <a:cs typeface="+mn-cs"/>
              </a:rPr>
              <a:pPr>
                <a:defRPr/>
              </a:pPr>
              <a:t>22</a:t>
            </a:fld>
            <a:endParaRPr lang="en-US" altLang="en-US" sz="12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72B34A99-1350-0F4F-3875-BBAABE7280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CA152B3F-7B10-45B1-3431-7EB622F00F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Georgia" panose="02040502050405020303" pitchFamily="18" charset="0"/>
                <a:ea typeface="ヒラギノ角ゴ Pro W3"/>
                <a:cs typeface="ヒラギノ角ゴ Pro W3"/>
              </a:rPr>
              <a:t>The Rotary Peace Centers program was </a:t>
            </a:r>
            <a:r>
              <a:rPr lang="en-US" altLang="en-US" b="1">
                <a:latin typeface="Georgia" panose="02040502050405020303" pitchFamily="18" charset="0"/>
                <a:ea typeface="ヒラギノ角ゴ Pro W3"/>
                <a:cs typeface="ヒラギノ角ゴ Pro W3"/>
              </a:rPr>
              <a:t>established</a:t>
            </a:r>
            <a:r>
              <a:rPr lang="en-US" altLang="en-US">
                <a:latin typeface="Georgia" panose="02040502050405020303" pitchFamily="18" charset="0"/>
                <a:ea typeface="ヒラギノ角ゴ Pro W3"/>
                <a:cs typeface="ヒラギノ角ゴ Pro W3"/>
              </a:rPr>
              <a:t> in 2002 with a vision of creating sustainable peace, by </a:t>
            </a:r>
            <a:r>
              <a:rPr lang="en-US" altLang="en-US" b="1">
                <a:latin typeface="Georgia" panose="02040502050405020303" pitchFamily="18" charset="0"/>
                <a:ea typeface="ヒラギノ角ゴ Pro W3"/>
                <a:cs typeface="ヒラギノ角ゴ Pro W3"/>
              </a:rPr>
              <a:t>building</a:t>
            </a:r>
            <a:r>
              <a:rPr lang="en-US" altLang="en-US">
                <a:latin typeface="Georgia" panose="02040502050405020303" pitchFamily="18" charset="0"/>
                <a:ea typeface="ヒラギノ角ゴ Pro W3"/>
                <a:cs typeface="ヒラギノ角ゴ Pro W3"/>
              </a:rPr>
              <a:t> networks of peace builders and community leaders dedicated to preventing and resolving global conflicts. </a:t>
            </a:r>
          </a:p>
          <a:p>
            <a:endParaRPr lang="en-US" altLang="en-US">
              <a:latin typeface="Georgia" panose="02040502050405020303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F22E96B-E3FD-3AC4-2E3D-0041E47F8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-111" charset="-128"/>
              </a:defRPr>
            </a:lvl1pPr>
            <a:lvl2pPr marL="37931725" indent="-3747452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-111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-111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-111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-111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-111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-111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-111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-111" charset="-128"/>
              </a:defRPr>
            </a:lvl9pPr>
          </a:lstStyle>
          <a:p>
            <a:pPr eaLnBrk="0" hangingPunct="0">
              <a:spcBef>
                <a:spcPct val="0"/>
              </a:spcBef>
              <a:defRPr/>
            </a:pPr>
            <a:fld id="{59271ADA-A367-45EC-A28A-4D773E0C4973}" type="slidenum">
              <a:rPr lang="en-US" altLang="en-US" smtClean="0">
                <a:solidFill>
                  <a:srgbClr val="000000"/>
                </a:solidFill>
                <a:cs typeface="+mn-cs"/>
              </a:rPr>
              <a:pPr eaLnBrk="0" hangingPunct="0">
                <a:spcBef>
                  <a:spcPct val="0"/>
                </a:spcBef>
                <a:defRPr/>
              </a:pPr>
              <a:t>30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E0FC894E-9377-DE83-C622-89015707DF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B7CAEA70-2AE3-91CD-144F-11E2BAD63F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Georgia" panose="02040502050405020303" pitchFamily="18" charset="0"/>
                <a:ea typeface="ヒラギノ角ゴ Pro W3"/>
                <a:cs typeface="ヒラギノ角ゴ Pro W3"/>
              </a:rPr>
              <a:t>Currently there are </a:t>
            </a:r>
            <a:r>
              <a:rPr lang="en-US" altLang="en-US" b="1">
                <a:latin typeface="Georgia" panose="02040502050405020303" pitchFamily="18" charset="0"/>
                <a:ea typeface="ヒラギノ角ゴ Pro W3"/>
                <a:cs typeface="ヒラギノ角ゴ Pro W3"/>
              </a:rPr>
              <a:t>6 Rotary Peace Centers at seven universities</a:t>
            </a:r>
            <a:r>
              <a:rPr lang="en-US" altLang="en-US">
                <a:latin typeface="Georgia" panose="02040502050405020303" pitchFamily="18" charset="0"/>
                <a:ea typeface="ヒラギノ角ゴ Pro W3"/>
                <a:cs typeface="ヒラギノ角ゴ Pro W3"/>
              </a:rPr>
              <a:t>. </a:t>
            </a:r>
            <a:r>
              <a:rPr lang="en-US" altLang="en-US" b="1">
                <a:latin typeface="Georgia" panose="02040502050405020303" pitchFamily="18" charset="0"/>
                <a:ea typeface="ヒラギノ角ゴ Pro W3"/>
                <a:cs typeface="ヒラギノ角ゴ Pro W3"/>
              </a:rPr>
              <a:t>Five</a:t>
            </a:r>
            <a:r>
              <a:rPr lang="en-US" altLang="en-US">
                <a:latin typeface="Georgia" panose="02040502050405020303" pitchFamily="18" charset="0"/>
                <a:ea typeface="ヒラギノ角ゴ Pro W3"/>
                <a:cs typeface="ヒラギノ角ゴ Pro W3"/>
              </a:rPr>
              <a:t> of which offer </a:t>
            </a:r>
            <a:r>
              <a:rPr lang="en-US" altLang="en-US" b="1">
                <a:latin typeface="Georgia" panose="02040502050405020303" pitchFamily="18" charset="0"/>
                <a:ea typeface="ヒラギノ角ゴ Pro W3"/>
                <a:cs typeface="ヒラギノ角ゴ Pro W3"/>
              </a:rPr>
              <a:t>master </a:t>
            </a:r>
            <a:r>
              <a:rPr lang="en-US" altLang="en-US">
                <a:latin typeface="Georgia" panose="02040502050405020303" pitchFamily="18" charset="0"/>
                <a:ea typeface="ヒラギノ角ゴ Pro W3"/>
                <a:cs typeface="ヒラギノ角ゴ Pro W3"/>
              </a:rPr>
              <a:t>level degrees in a range of disciplines related to </a:t>
            </a:r>
            <a:r>
              <a:rPr lang="en-US" altLang="en-US" b="1">
                <a:latin typeface="Georgia" panose="02040502050405020303" pitchFamily="18" charset="0"/>
                <a:ea typeface="ヒラギノ角ゴ Pro W3"/>
                <a:cs typeface="ヒラギノ角ゴ Pro W3"/>
              </a:rPr>
              <a:t>peace and security</a:t>
            </a:r>
            <a:r>
              <a:rPr lang="en-US" altLang="en-US">
                <a:latin typeface="Georgia" panose="02040502050405020303" pitchFamily="18" charset="0"/>
                <a:ea typeface="ヒラギノ角ゴ Pro W3"/>
                <a:cs typeface="ヒラギノ角ゴ Pro W3"/>
              </a:rPr>
              <a:t>: </a:t>
            </a:r>
          </a:p>
          <a:p>
            <a:endParaRPr lang="en-US" altLang="en-US">
              <a:latin typeface="Georgia" panose="02040502050405020303" pitchFamily="18" charset="0"/>
              <a:ea typeface="ヒラギノ角ゴ Pro W3"/>
              <a:cs typeface="ヒラギノ角ゴ Pro W3"/>
            </a:endParaRPr>
          </a:p>
          <a:p>
            <a:pPr>
              <a:buFontTx/>
              <a:buChar char="•"/>
            </a:pPr>
            <a:r>
              <a:rPr lang="en-US" altLang="en-US">
                <a:latin typeface="Georgia" panose="02040502050405020303" pitchFamily="18" charset="0"/>
                <a:ea typeface="ヒラギノ角ゴ Pro W3"/>
                <a:cs typeface="ヒラギノ角ゴ Pro W3"/>
              </a:rPr>
              <a:t>In the US, there is a joint program at Duke University and the University of North Carolina-Chapel Hill. </a:t>
            </a:r>
          </a:p>
          <a:p>
            <a:endParaRPr lang="en-US" altLang="en-US">
              <a:latin typeface="Georgia" panose="02040502050405020303" pitchFamily="18" charset="0"/>
              <a:ea typeface="ヒラギノ角ゴ Pro W3"/>
              <a:cs typeface="ヒラギノ角ゴ Pro W3"/>
            </a:endParaRPr>
          </a:p>
          <a:p>
            <a:r>
              <a:rPr lang="en-US" altLang="en-US">
                <a:latin typeface="Georgia" panose="02040502050405020303" pitchFamily="18" charset="0"/>
                <a:ea typeface="ヒラギノ角ゴ Pro W3"/>
                <a:cs typeface="ヒラギノ角ゴ Pro W3"/>
              </a:rPr>
              <a:t>The other centers are located at:</a:t>
            </a:r>
          </a:p>
          <a:p>
            <a:pPr>
              <a:buFontTx/>
              <a:buChar char="•"/>
            </a:pPr>
            <a:r>
              <a:rPr lang="en-US" altLang="en-US">
                <a:latin typeface="Georgia" panose="02040502050405020303" pitchFamily="18" charset="0"/>
                <a:ea typeface="ヒラギノ角ゴ Pro W3"/>
                <a:cs typeface="ヒラギノ角ゴ Pro W3"/>
              </a:rPr>
              <a:t>University of Bradford, England,</a:t>
            </a:r>
          </a:p>
          <a:p>
            <a:pPr>
              <a:buFontTx/>
              <a:buChar char="•"/>
            </a:pPr>
            <a:r>
              <a:rPr lang="en-US" altLang="en-US">
                <a:latin typeface="Georgia" panose="02040502050405020303" pitchFamily="18" charset="0"/>
                <a:ea typeface="ヒラギノ角ゴ Pro W3"/>
                <a:cs typeface="ヒラギノ角ゴ Pro W3"/>
              </a:rPr>
              <a:t>Uppsala University in Sweden</a:t>
            </a:r>
          </a:p>
          <a:p>
            <a:pPr>
              <a:buFontTx/>
              <a:buChar char="•"/>
            </a:pPr>
            <a:r>
              <a:rPr lang="en-US" altLang="en-US">
                <a:latin typeface="Georgia" panose="02040502050405020303" pitchFamily="18" charset="0"/>
                <a:ea typeface="ヒラギノ角ゴ Pro W3"/>
                <a:cs typeface="ヒラギノ角ゴ Pro W3"/>
              </a:rPr>
              <a:t>International Christian University in Japan </a:t>
            </a:r>
          </a:p>
          <a:p>
            <a:pPr>
              <a:buFontTx/>
              <a:buChar char="•"/>
            </a:pPr>
            <a:r>
              <a:rPr lang="en-US" altLang="en-US">
                <a:latin typeface="Georgia" panose="02040502050405020303" pitchFamily="18" charset="0"/>
                <a:ea typeface="ヒラギノ角ゴ Pro W3"/>
                <a:cs typeface="ヒラギノ角ゴ Pro W3"/>
              </a:rPr>
              <a:t>The University of Queensland in Australia </a:t>
            </a:r>
          </a:p>
          <a:p>
            <a:endParaRPr lang="en-US" altLang="en-US">
              <a:latin typeface="Georgia" panose="02040502050405020303" pitchFamily="18" charset="0"/>
              <a:ea typeface="ヒラギノ角ゴ Pro W3"/>
              <a:cs typeface="ヒラギノ角ゴ Pro W3"/>
            </a:endParaRPr>
          </a:p>
          <a:p>
            <a:r>
              <a:rPr lang="en-US" altLang="en-US">
                <a:latin typeface="Georgia" panose="02040502050405020303" pitchFamily="18" charset="0"/>
                <a:ea typeface="ヒラギノ角ゴ Pro W3"/>
                <a:cs typeface="ヒラギノ角ゴ Pro W3"/>
              </a:rPr>
              <a:t>There is also a center at </a:t>
            </a:r>
            <a:r>
              <a:rPr lang="en-US" altLang="en-US" b="1">
                <a:latin typeface="Georgia" panose="02040502050405020303" pitchFamily="18" charset="0"/>
                <a:ea typeface="ヒラギノ角ゴ Pro W3"/>
                <a:cs typeface="ヒラギノ角ゴ Pro W3"/>
              </a:rPr>
              <a:t>Chulalongkorn University in Thailand </a:t>
            </a:r>
            <a:r>
              <a:rPr lang="en-US" altLang="en-US">
                <a:latin typeface="Georgia" panose="02040502050405020303" pitchFamily="18" charset="0"/>
                <a:ea typeface="ヒラギノ角ゴ Pro W3"/>
                <a:cs typeface="ヒラギノ角ゴ Pro W3"/>
              </a:rPr>
              <a:t>which hosts our 3 month certificate in peace and conflict studies. </a:t>
            </a:r>
          </a:p>
          <a:p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  <a:p>
            <a:endParaRPr lang="en-US" altLang="en-US">
              <a:latin typeface="Georgia" panose="02040502050405020303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ADCFCC65-41B6-0EE4-2719-88614C356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-111" charset="-128"/>
              </a:defRPr>
            </a:lvl1pPr>
            <a:lvl2pPr marL="37931725" indent="-3747452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-111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-111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-111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-111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-111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-111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-111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  <a:ea typeface="ヒラギノ角ゴ Pro W3" pitchFamily="-111" charset="-128"/>
              </a:defRPr>
            </a:lvl9pPr>
          </a:lstStyle>
          <a:p>
            <a:pPr eaLnBrk="0" hangingPunct="0">
              <a:spcBef>
                <a:spcPct val="0"/>
              </a:spcBef>
              <a:defRPr/>
            </a:pPr>
            <a:fld id="{106710FA-831A-45D0-AD3E-B958CA4C73F7}" type="slidenum">
              <a:rPr lang="en-US" altLang="en-US" smtClean="0">
                <a:solidFill>
                  <a:srgbClr val="000000"/>
                </a:solidFill>
                <a:cs typeface="+mn-cs"/>
              </a:rPr>
              <a:pPr eaLnBrk="0" hangingPunct="0">
                <a:spcBef>
                  <a:spcPct val="0"/>
                </a:spcBef>
                <a:defRPr/>
              </a:pPr>
              <a:t>31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5230CD4-8D97-7228-2605-E92622B0E4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C27E056-66FC-0B3A-9BBA-31DDC908C7E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3C811518-CBFF-B139-7CAD-8CAD75773A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EE131C8-31E3-06C8-F43C-77264F2127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" panose="020B0604020202020204" pitchFamily="34" charset="0"/>
                <a:ea typeface="ヒラギノ角ゴ Pro W3"/>
                <a:cs typeface="ヒラギノ角ゴ Pro W3"/>
              </a:rPr>
              <a:t>The </a:t>
            </a:r>
            <a:r>
              <a:rPr lang="en-US" altLang="en-US" b="1">
                <a:latin typeface="Arial" panose="020B0604020202020204" pitchFamily="34" charset="0"/>
                <a:ea typeface="ヒラギノ角ゴ Pro W3"/>
                <a:cs typeface="ヒラギノ角ゴ Pro W3"/>
              </a:rPr>
              <a:t>Mission of The Rotary Foundation</a:t>
            </a:r>
            <a:r>
              <a:rPr lang="en-US" altLang="en-US">
                <a:latin typeface="Arial" panose="020B0604020202020204" pitchFamily="34" charset="0"/>
                <a:ea typeface="ヒラギノ角ゴ Pro W3"/>
                <a:cs typeface="ヒラギノ角ゴ Pro W3"/>
              </a:rPr>
              <a:t> is to enable Rotarians to advance world understanding, goodwill, and peace through the improvement of health, the support of education, and the alleviation of poverty.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F39727EC-CAB7-800E-4D2B-360C3A597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fld id="{C0BC8726-2801-4B5E-AD9F-CCC5E91CEDD7}" type="slidenum">
              <a:rPr lang="en-US" altLang="en-US" sz="1200">
                <a:solidFill>
                  <a:srgbClr val="000000"/>
                </a:solidFill>
                <a:cs typeface="+mn-cs"/>
              </a:rPr>
              <a:pPr>
                <a:defRPr/>
              </a:pPr>
              <a:t>3</a:t>
            </a:fld>
            <a:endParaRPr lang="en-US" altLang="en-US" sz="12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C09B787-FCB5-A2AD-FAA2-299D27243E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40D65E7-1445-BFFD-2514-F08095ABADD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742E034B-4A7E-A1FB-588E-E024E2EDF8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AABA4A00-930B-85A3-718E-CA104C1FE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We started with a simple “DOING GOOD IN THE WORLD”  Arch Klumph in 1917 and $2,600 dollars.</a:t>
            </a:r>
          </a:p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4FD80-7F71-F57B-B7C4-6FE4C45B2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863" eaLnBrk="0" hangingPunct="0">
              <a:defRPr/>
            </a:pPr>
            <a:fld id="{1BE131F6-EA8C-47E6-8C73-2B573053D27A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pPr defTabSz="931863" eaLnBrk="0" hangingPunct="0">
                <a:defRPr/>
              </a:pPr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ヒラギノ角ゴ Pro W3" pitchFamily="-8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D456772-491C-ED88-F328-6BE585C299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FF397EC3-84D0-2ED2-FFC4-E380BB61C6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AEEE50B5-32E2-EA0C-2848-691170CD2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fld id="{DBE77D23-EFC2-4178-B8EF-CB8A62843E43}" type="slidenum">
              <a:rPr lang="en-US" altLang="en-US" sz="1200">
                <a:solidFill>
                  <a:srgbClr val="000000"/>
                </a:solidFill>
                <a:cs typeface="+mn-cs"/>
              </a:rPr>
              <a:pPr>
                <a:defRPr/>
              </a:pPr>
              <a:t>5</a:t>
            </a:fld>
            <a:endParaRPr lang="en-US" altLang="en-US" sz="12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D37F0962-BF5A-340A-629E-6A70B69F38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4E163253-BD88-266D-8ABF-4648E5ECCE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2FE1BC92-A0E2-92F0-DBE4-70E8DDEE6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fld id="{05D8D632-2069-404B-B430-4109696022FF}" type="slidenum">
              <a:rPr lang="en-US" altLang="en-US" sz="1200">
                <a:solidFill>
                  <a:srgbClr val="000000"/>
                </a:solidFill>
                <a:cs typeface="+mn-cs"/>
              </a:rPr>
              <a:pPr>
                <a:defRPr/>
              </a:pPr>
              <a:t>7</a:t>
            </a:fld>
            <a:endParaRPr lang="en-US" altLang="en-US" sz="12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FDAA5245-8EE4-5799-F83C-902C906694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2A23ED11-5A39-F514-F5EA-3A6F24782C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9DA5D35D-FCB8-A68A-5D5B-B211F50871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fld id="{869AC02B-C0CC-4DDE-AC24-E8958CAA2B04}" type="slidenum">
              <a:rPr lang="en-US" altLang="en-US" sz="1200">
                <a:solidFill>
                  <a:srgbClr val="000000"/>
                </a:solidFill>
                <a:cs typeface="+mn-cs"/>
              </a:rPr>
              <a:pPr>
                <a:defRPr/>
              </a:pPr>
              <a:t>12</a:t>
            </a:fld>
            <a:endParaRPr lang="en-US" altLang="en-US" sz="12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FE735FCF-8B93-CDA4-9DF7-BC183CE126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93A4328-9A50-3BC2-41E6-406BFB1478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529CC9F5-A0FC-F100-A60D-71F0F2D4B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31863" eaLnBrk="1" hangingPunct="1">
              <a:spcBef>
                <a:spcPct val="0"/>
              </a:spcBef>
              <a:defRPr/>
            </a:pPr>
            <a:fld id="{4B6C9C9C-39FA-4B99-85A4-8E21140E8384}" type="slidenum">
              <a:rPr lang="en-US" altLang="en-US" smtClean="0">
                <a:solidFill>
                  <a:srgbClr val="000000"/>
                </a:solidFill>
                <a:ea typeface="ヒラギノ角ゴ Pro W3" pitchFamily="-84" charset="-128"/>
                <a:cs typeface="+mn-cs"/>
              </a:rPr>
              <a:pPr defTabSz="931863" eaLnBrk="1" hangingPunct="1">
                <a:spcBef>
                  <a:spcPct val="0"/>
                </a:spcBef>
                <a:defRPr/>
              </a:pPr>
              <a:t>13</a:t>
            </a:fld>
            <a:endParaRPr lang="en-US" altLang="en-US">
              <a:solidFill>
                <a:srgbClr val="000000"/>
              </a:solidFill>
              <a:ea typeface="ヒラギノ角ゴ Pro W3" pitchFamily="-8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5EFAA8E4-2C90-7347-2714-4F797A185C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BACE9AAA-1694-F229-4001-03DEAFAA19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5EC56703-3887-314E-7960-203E152D9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fld id="{2BAC8239-E231-4D34-A2FD-2F49F29C1967}" type="slidenum">
              <a:rPr lang="en-US" altLang="en-US" sz="1200">
                <a:solidFill>
                  <a:srgbClr val="000000"/>
                </a:solidFill>
                <a:cs typeface="+mn-cs"/>
              </a:rPr>
              <a:pPr>
                <a:defRPr/>
              </a:pPr>
              <a:t>14</a:t>
            </a:fld>
            <a:endParaRPr lang="en-US" altLang="en-US" sz="12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B45FF812-70BA-9125-6F03-80C82D3673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3E39D8F1-B195-1203-5C0A-214D737637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C9DBF9AB-DE39-6EA1-F124-2242FECC82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defRPr/>
            </a:pPr>
            <a:fld id="{42C1F1B0-2BF1-4A88-ABB0-5C4D68ECFFB0}" type="slidenum">
              <a:rPr lang="en-US" altLang="en-US" sz="1200">
                <a:solidFill>
                  <a:srgbClr val="000000"/>
                </a:solidFill>
                <a:cs typeface="+mn-cs"/>
              </a:rPr>
              <a:pPr>
                <a:defRPr/>
              </a:pPr>
              <a:t>15</a:t>
            </a:fld>
            <a:endParaRPr lang="en-US" altLang="en-US" sz="120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7C8B-28A5-29AE-3C9C-C613E05D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074A-A57F-4D93-A454-6CF8C84BBBC6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FD73F-2852-0112-DBF4-E12D007C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6D4EB-852E-280B-64F1-51C50AC1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F242-A1BC-4987-933E-2262E03AA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6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5F98B-10FF-3E16-9348-E552746B4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334D1-F32E-4502-8A08-758572907545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E01A-EA2D-3177-544D-66287ABF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E3B8-D2DD-31C7-B2C6-8C9FB616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84FE2-08A5-4225-994D-040E8E1B1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12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274638"/>
            <a:ext cx="2745317" cy="587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39100" cy="5872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830FD-9ED0-C8FC-2BB1-362D6F0E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C8083-7698-492E-8914-A08466232FC0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EA31-D30E-5D61-1EA7-579576BE6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C854C-3F77-B0BC-46D0-09B085F1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F40B-1AEF-42EB-8B74-0AF055716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7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473A1-73A0-951E-D56C-6576DC60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84EB-ADAC-4C39-ABC3-565DE20D417F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5860E-98DC-4D02-37CF-47591F46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CBF8F-3C5F-140F-CF05-2A287AD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5A70E-476D-4F8B-8534-3B54A855F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79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7DB55-B167-3279-4074-F955F346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4F0B9-F35D-406E-8192-63708D6BD45E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BB03C-AF9C-5E30-3128-646A778B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AAD90-C9D9-6C64-1EDD-B19240CA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9CFB6-049C-4C7C-8C05-CE54AC0E2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363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EDD84-1232-3335-53AC-A3E3C0AB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67968-8723-4418-91C4-6789F1F3EC21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9EB4D-1925-20DD-87D4-43083057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D227A-0B04-9404-EBEC-0AF375F8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C5FF-2AC0-482D-8982-39AF68B22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576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34" y="1620838"/>
            <a:ext cx="5382684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620838"/>
            <a:ext cx="53848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36D436-F90D-571C-17EA-D1E7215A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6D3CA-A68D-4BC4-855A-363829E67D36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2BE8F5-5F91-1B90-8E97-5AC774A8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00B951-102E-0D8D-6AB9-E56943CB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1A3F-878B-4322-A19C-0931F5CBC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350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C1226D-4EFE-AB7C-281C-2569C032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0261-6213-4384-A750-A8B4B9A764E8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9C05BB-BDEE-AFF1-9D77-E3169B48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13F837-2ABB-0956-1455-FD71E5F8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4D208-083A-411F-8F9D-E68EB7D80E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154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EAA80E-0D48-7FCD-C354-9904C828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54704-2FBF-44C7-BA86-6EE0070DBEA8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FE7B6E-A31C-9519-3846-EE1365BA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D6CF01-9D70-2C91-2DF7-EC9F8092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3CDF-8870-4164-82B8-9BCCCEFE2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40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94F105B-8914-07E5-2ED9-912435C22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7DCA-85D0-4CEC-97AF-D16583FA3AFD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D07B65-DBA6-52C6-FADD-7E1D571D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D49BF7-3525-8E8D-0709-E8DA20A9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99AA-EAD1-4940-9DA9-DFA7AF8D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519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2FBA7D-9C47-8D44-F3E8-98823AED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63204-44C7-4ED9-8C89-7838D22E65F9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2F7562-D6D9-C0A3-1F69-5E8E2AC1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5128EF-8004-AF6E-C699-A24FC1BB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E3E7-5EA9-49DA-9CA9-3598B432F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6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A36D2-B617-5A85-FEF1-C2E2D948E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30CA-003E-4042-B534-37DBE5DD0A1A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F67AB-0286-BCD1-0EA8-B0838D5A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1EA22-A611-EABD-5C88-78598C3F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FD11-0185-40D2-9238-5B0F175482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251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03978A-3645-9D58-3B72-626A7AD9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23B7-E1D6-45E2-A2C8-E490C2AD9EF4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547444-0D46-CAD0-284F-E8A037CC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D13F57-CE67-3F09-92D4-143A02D2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83F72-4980-45A6-BF6B-2F0BFD27B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530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3578D-A38C-9630-521E-DA756547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01D11-C2B1-46C3-9A35-0CB13B3B774C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CBD1D-795B-6B7E-1210-713A7C9B6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063FF-74A0-F056-41F6-06ADC31E6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FCCC-778A-4892-8220-0740FF501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993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274638"/>
            <a:ext cx="2745317" cy="587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39100" cy="5872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A626C-3391-6F30-31F4-4F9F5C16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FFF49-3744-4846-B8BF-B60AB8D08F70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A6F2A-8C5C-737E-6339-ED87DE96A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83CF3-5312-977E-BE77-16F5DE26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01FEB-34ED-4E61-ADC6-2EF41A18E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960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9F7DA-8696-71A3-97B5-BBAD8C67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414E1-EAE5-4D09-B7E2-DC4783F2A9BA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3F61B-27BD-DCB0-2EEE-F36DC002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0488C-9B84-2264-9750-48DF4890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1E76F-76D2-4FD8-8E5B-88B11E42A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586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BC5BE-A8CB-BF0E-9A7A-17E4733B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2C5B-1563-4181-98D8-9F223E70AEA8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5EDF2-AA8C-F61C-997C-74AA2D7F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FAD31-9005-BE64-133E-19669E09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FCE1-0023-4345-9973-6020DC2E64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851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A3AF1-A616-2BF9-2801-B34D57DDD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68BB-1172-4503-AE6F-686065801BA5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26342-BA79-9B26-F4B0-17DB8B08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4B0D9-DAC0-2096-54FA-C4243F24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7FF5-9270-4581-A966-29A3D72C38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656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34" y="1620838"/>
            <a:ext cx="5382684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620838"/>
            <a:ext cx="53848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0AD78C-9286-9CDF-C829-B672924E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F9219-26A8-4063-925E-D33E7DC1BCDC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F03EBD-A444-AF46-54F8-3B4E25DE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EDA7A7-8C56-D8CC-5F2C-123CA8C5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F0142-0DDA-4ED9-B27D-F72CE9BA5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536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DA3B04-56B0-BF9B-0A9A-3E825DCA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FD16A-BC52-461B-AD5B-223A77988E28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597AEC-0FD7-334F-6675-45E82F15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C1E75B-F535-AA5C-E668-7F3D8E4E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F7254-5973-4A24-A5B7-F0FF9FC08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621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8A53B8-1159-1924-560A-95216CDF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DEC8-A89D-45A3-9275-E932CE6EAFC4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3D7F9D-7989-8E20-C3A5-627E11EC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13B4DA-852D-4F46-479E-C0961290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981C-BFB9-4FAE-83EA-61491AE28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304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72CB068-A22E-6643-5109-B0954674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F6243-8FCF-4279-95BB-D303D6B7935D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7BB2A2-FD7F-3BEB-DC52-B55D1C40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AB9EF2-AF14-3B0A-8F2E-58FAC6DD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6023-E54E-441E-A63D-160BF543A2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03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8F7F5-F7F8-497A-FAF5-BC319984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D2CB4-517C-4BD8-ADA4-07187CDA359A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96825-4B50-8643-8A3E-FFCA58DA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61D41-46F7-5982-A4DB-5F2D7226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FFD3-F406-4F9B-A680-02CA69E51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830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752966-3991-6848-3796-4C718D73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1494B-192A-49B6-A767-085B771755C6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134671-8844-0AB2-E944-FEB0D07B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A46142-5B53-DE0B-6ABC-E4609292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E4FC-8C97-49A1-9835-B8A88D2FA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633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10DB50-DB48-2C66-0C5B-FEDC1A50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1AC3F-58AD-4458-8FC9-CA4C7A212484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ACAA9B-0854-CD19-B0BB-AA8DC7A9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173FDD-7C84-F16A-3C14-DA520113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B8AF-DF20-4AB0-B3AE-5394AC5F1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518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100C5-245C-EB9B-3B42-D2433BE58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9AAB9-571E-420E-A22C-EAE63C2FFCFE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D2DDC-0F12-8855-0EE4-96F893DA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8A1D6-5B78-7A25-7E34-5128F5DA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9946-0656-4119-BDF6-7BAC09739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13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274638"/>
            <a:ext cx="2745317" cy="587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39100" cy="5872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C6EFC-D313-DDF7-C437-C7CC612C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7B8D-7083-4A91-8CD3-5F882B644482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40F3E-43FA-E2FD-E2EA-C5B5B981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337BC-836B-6848-CBEF-C830AB9F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6400C-AF34-4171-A3E4-DCD393E4C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206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F83EC-805D-E507-F6BC-21040439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59CE-E641-4044-A4E4-66245437277C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141F2-7F20-B0D8-4F2D-A7BAC555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C4B93-C64A-3D7B-C0D8-41CFD8E4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63C3-D011-4BCD-AA04-4FF964217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973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AAB37-6A11-E276-4530-37254CF78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BD90E-C77E-4DCA-AF7D-E9B199BB5F36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334A4-9CE8-32F2-19C4-2ECDCACB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640AA-EF27-8881-6D2B-703FF7DC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22205-38D2-47E7-A3B9-D82F87450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231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62CD6-C118-5876-EF25-4BC4F7B1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B2347-D965-4126-9FF0-ED5B1A667803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0FE9C-553B-56EC-994A-0B34F7FE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6BAD0-7722-EEAE-5334-4A7D2A4D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A96E-F4B7-4077-810B-5A5D96104F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518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934BEE-6ACE-C017-5F85-2FFBF9CD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34F2C-EF7E-4A83-A8CB-31B621ECD0D7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2D7B49-A3D1-E971-3387-788D8680A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0756BC-1F9F-7037-1BB9-7BADD3A7C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FF360-294D-4005-80AC-089083035A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711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FB0B6D-7B17-8317-67E6-4BC612BCE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34E7-0168-40B5-9978-A57AF074A455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E64904-5588-D468-BA3D-993CA661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6078787-3736-A1D6-BA08-CD73FE01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F106-575D-4D73-9D37-E6FCD3BA4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645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ED2674D-D71C-51D8-F8EB-39A9D14B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EED3-B47B-41D1-A347-903DF7CD1615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744A16-D4ED-906F-CF9B-93D24061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147A9E-6890-DE78-472D-F65F43BB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76418-214A-4105-ADC0-3CA6AFA4F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07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34" y="1620838"/>
            <a:ext cx="5382684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620838"/>
            <a:ext cx="53848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547527-6056-87A2-2C5D-6EBF21E6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DF14D-0420-40EE-9C9B-E4E75A8BD329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077D8B-98D6-1E86-4346-88D77B2B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AC5006-BD45-D27B-C72D-F2817E2E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260A-27ED-4BD8-BD4A-321BA6B75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1900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B64AF3-D003-51F9-A796-8FAAA40A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349F-81C5-4370-9315-4EF7CFCA13E7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35010F-D74E-BB9E-F974-4B53E11A1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4F68DB-C52C-0D34-DC23-3C36A898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DE01B-DC75-413E-9A76-CFB795096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686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FA5E36-F9D0-7E70-6FA5-5BF648369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EE262-B8DA-4797-8EC8-CC3CD1581074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BE7618-EC02-A346-1167-232370BD0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A72DD-3860-81FD-523C-8CDE442C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2EC1B-5088-4C6D-B482-D294DD681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340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B2C6F9-6975-9204-92A9-FA6A4B26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83C8A-EC8D-425F-9C58-4DC40AE066CA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AF150D-30EE-7142-825F-16C597556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D567B8-3EAF-869C-E1A3-DFE9CEE9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C83DB-45ED-4552-8D37-2B45256C10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444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B3420-D74B-B0B9-CB63-4AF82220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F7446-8BC6-47EC-94B0-E4EF4E44AA77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D7648-7D11-2C80-257E-8718D3DF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6B0E5-F76C-2B84-06F9-E5F91331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436D-3277-4403-B7E8-53522A195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004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B0B85-E605-E0AE-79DD-150333AF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7414-FB2C-4319-B631-4938179E2DDB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97BCE-1A83-7FC0-DC45-D4700953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99532-B013-C8A3-3512-5DD76699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0302-F297-4FB8-8ACD-D1E41492D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4100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298" y="1122363"/>
            <a:ext cx="685978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298" y="3602038"/>
            <a:ext cx="685978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1DC91-FC3E-598B-7DF1-16570B7C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2ACC6-ADF3-4016-8A42-79AAAFADF46E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4BB61-EBC6-63C8-C9D1-533970F8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11255-BF69-04DB-2DC0-DF354A81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8A1B4-7B25-4B1E-B6EA-3B6C2066A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579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5F6C0-7165-7A82-4A77-AF136D7C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A0C1-5E0B-400E-A1C6-E2DCE93B5468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1F36-B7C8-5E9F-83E0-5F49CBD7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5CCCE-3570-81C9-5DCD-3B1BA33F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BC43-C1E1-4485-97DC-75B813252B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2406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51" y="1709739"/>
            <a:ext cx="788875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51" y="4589464"/>
            <a:ext cx="7888754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25C67-91EF-6925-A1A1-9AF5BD0E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D30EE-37BB-4E6E-99BD-8746CAFA9620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7F4B9-ACA9-32F8-480B-80795B1E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CC91F-0C95-611F-62A4-F2369C90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1DC36-A167-4907-9B67-69CAE754A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304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023" y="1620838"/>
            <a:ext cx="4038065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527" y="1620838"/>
            <a:ext cx="4039652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160DD8-B4A5-230E-FBDB-21DD76B9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40FB3-BC4E-41A5-B837-2AF6F3923087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FE8FA4-BB4E-CB5F-0939-3C33758C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DB7A47-827A-85DE-0F81-FCFAAFE2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8F9E-B63E-46BB-9F63-FD116F50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7192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02" y="365126"/>
            <a:ext cx="788875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403" y="1681163"/>
            <a:ext cx="38697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403" y="2505075"/>
            <a:ext cx="386974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356" y="1681163"/>
            <a:ext cx="38888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356" y="2505075"/>
            <a:ext cx="388880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B113DB-AC8B-DE44-7216-31058CF6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7E12-B234-4467-861C-2DE8615A7143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937088-07D4-57FB-6DB4-9CF3C33B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15A733-E183-B013-89D6-4DB24D42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DF7F-D2C1-49C9-8933-708EA32DB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38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C7FBC7-EA78-C051-0899-9CC08797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9A214-297E-4291-A451-C098258B3056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74E302-6E2F-5505-0DB3-C24F3265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F15C89-B43B-4CF7-E6F5-F6BFFAA1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F862-62A0-47B5-B700-453F1B1E51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5916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1DDF05-F6F5-39A7-E745-35C715B02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49545-3D1F-499F-9837-C5934CF9100F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5C78B8-960B-41D2-0B0E-68E5594E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296151-E78C-9DFB-FFBC-489EC402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CAD6-41A1-4F2A-B51A-614BE24FA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998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B0081A-9BDF-4FCD-0FD2-5BF0E042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2157E-4AC0-4C9D-A774-D088B0E1B125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4B06321-3257-EBE5-B261-3621846F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12DA0A-5317-0BA6-714C-D5CDEB916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9638-DE7D-4CD1-A108-54BE43A97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0014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03" y="457200"/>
            <a:ext cx="29503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801" y="987426"/>
            <a:ext cx="463035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03" y="2057400"/>
            <a:ext cx="29503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00190E-A1DC-2973-4580-9AE6C1F3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D4F7-A95D-42AD-BEF4-F32D28F76A37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B5CB5F-339F-D9C2-CFA7-FBF1C875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6AB75C-448E-F3D7-549A-DE529235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7A1C-AD96-4769-89A5-C974ADCFA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3418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03" y="457200"/>
            <a:ext cx="29503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801" y="987426"/>
            <a:ext cx="463035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03" y="2057400"/>
            <a:ext cx="29503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370360-7965-5E9E-EB50-5ACDFF46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D7681-3129-4F40-9A45-273F00AB7E03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DC2F53-E93B-B8FA-C4A2-2BDF3685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570E0C-544C-BBD6-0E2A-C3A3CC57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150ED-2040-43B1-9CB3-E4F105A3F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877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CF3FB-D08A-1479-2FAA-278AD2471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B2EF9-5966-4DF3-AC12-B12AC41199B8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4A77-3E60-60E4-5A26-FA72B97FB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9A885-517E-BE8D-DE1D-05E58993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72F9-4542-4562-ADF0-D2DAA361D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4697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655" y="274638"/>
            <a:ext cx="2059524" cy="587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19" y="274638"/>
            <a:ext cx="6030896" cy="5872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AEF67-5EE8-0727-BBC1-483F5346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A1264-9E12-4D8B-9D9D-2B8E3CEA197E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D6454-E043-5B10-AAE8-2CE8572D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BBD13-FE05-68BF-5129-B8146A5F4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8908-83D2-4008-8078-A189E07E35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406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246C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11997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600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CA4283-EC93-7D09-2637-54DE8604A0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4B42A6-9AFA-D9CD-C9CE-0E8706AF28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FFFFFF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FFFFFF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FFFFFF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95316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021957-63A2-A7EC-2327-19BADD6027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D57CCF-7170-A51C-D06B-DECE677201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5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2669C71-746D-BD3F-C318-4F71ED426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FF13-5D62-40E4-8FC5-237D1C1BD2AE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D090C1-ED92-2C0D-E34A-C12874ABA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86F8FF-5EA9-5E34-3B90-2FB1EDCD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A908D-628B-4179-99B1-6F10B42E8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761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E95D8B-63BF-131F-3435-7780FD8B47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9A94BC-2F6F-2D22-E188-EF5846ACED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FFFFFF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FFFFFF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FFFFFF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8494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1425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DD2952-EC77-5D76-E36F-211B17664B3A}"/>
              </a:ext>
            </a:extLst>
          </p:cNvPr>
          <p:cNvSpPr/>
          <p:nvPr userDrawn="1"/>
        </p:nvSpPr>
        <p:spPr>
          <a:xfrm>
            <a:off x="0" y="0"/>
            <a:ext cx="5537200" cy="6858000"/>
          </a:xfrm>
          <a:prstGeom prst="rect">
            <a:avLst/>
          </a:prstGeom>
          <a:solidFill>
            <a:srgbClr val="002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2" hidden="1">
            <a:extLst>
              <a:ext uri="{FF2B5EF4-FFF2-40B4-BE49-F238E27FC236}">
                <a16:creationId xmlns:a16="http://schemas.microsoft.com/office/drawing/2014/main" id="{321037D5-ABA4-AC60-16A5-84C67FB055B9}"/>
              </a:ext>
            </a:extLst>
          </p:cNvPr>
          <p:cNvSpPr txBox="1"/>
          <p:nvPr userDrawn="1"/>
        </p:nvSpPr>
        <p:spPr>
          <a:xfrm>
            <a:off x="0" y="6673850"/>
            <a:ext cx="9144000" cy="16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5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1650"/>
            </a:lvl1pPr>
            <a:lvl2pPr marL="171450" indent="-127397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554568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39A442B-96AA-7C91-89B9-7DECB95B03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663" y="115888"/>
            <a:ext cx="422275" cy="365125"/>
          </a:xfrm>
        </p:spPr>
        <p:txBody>
          <a:bodyPr vert="horz" lIns="91440" tIns="45720" rIns="91440" bIns="45720" rtlCol="0" anchor="ctr"/>
          <a:lstStyle>
            <a:lvl1pPr>
              <a:defRPr lang="en-US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A4D53E-5F23-4530-9432-44988B8F487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05927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85463-8759-8157-6CBC-EA26B7A1FB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F551CF-55D5-7E65-ABD3-F9B0D5DDF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760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B2C549-025B-76C9-A170-E41B1CC915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454705-A01A-8CA0-34CD-5379BF47D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450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D5C8AF-3EA8-0123-7D73-E1E6F1ECBE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1E54CB-DA9C-C5E7-C353-694DDB23D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619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A98881-36BF-B829-A402-28BB4B95AB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C0AAA2-15AB-C05D-5EB0-A32EA12F8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271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2D2BA3-8EDC-CCE0-191B-A8B6FB1099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874CF-DA02-3796-37A4-437CFDEA3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ＭＳ Ｐゴシック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97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FCCD4E-D7A6-D96E-781A-14B083F201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977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1CAE2F-FECD-1FFF-F9D2-7DDC7CBA2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0B08A6-21C3-4432-3098-7172B6915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09DA368-D337-A49E-6DB2-7298311AF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6000" y="62484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ea typeface="ＭＳ Ｐゴシック" pitchFamily="-84" charset="-128"/>
              </a:defRPr>
            </a:lvl1pPr>
          </a:lstStyle>
          <a:p>
            <a:pPr>
              <a:defRPr/>
            </a:pPr>
            <a:fld id="{E58F76D6-5058-40B9-B897-68FF315B1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0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3AA33C-B79A-7E26-D809-FF03BA066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E0AD-C1BD-421A-AEC5-BCB5A89CCDED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350FD19-D888-0387-7F74-BAA0C898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AB9295-F2B4-A5AE-C867-26146510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57B2-AAC6-4CE6-B070-6D33D38C7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3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881E08-81A0-5C58-B5B7-281D4B87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468B8-036F-4479-AEB8-80CFE2B4F0AA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210A09-03D6-5BEA-3156-78D19F54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B5BDA3-EBC0-4942-EF51-B2E94596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49D1-1DA0-47CC-ACA1-6B7595C29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90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5F44A8-D7EE-3081-B03B-5D503EFC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0DC3-5333-467C-870E-6CB490708624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57C650-0575-D504-A342-2C7D0ED2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C58555-0D0B-0085-A973-31A70D86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1FDD9-4585-40FB-A05D-608972ACC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20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66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00C8869-0028-0861-1FBA-513EB97256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0BEC8CC-87B1-0915-5CF3-3018DEB407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7063" y="1620838"/>
            <a:ext cx="109696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340C3-66C2-D7C0-0362-B262E3722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02A246-FCF5-43AE-8B81-5E372E8FF045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6ECF9-87A3-42E7-3742-C710B4C6D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188" y="6356350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CA353-99C0-D258-1B97-2A24BBDA8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4B505853-38F9-4042-B52B-AAF74184B7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8B8E1B5-E5AA-5014-D60C-78513171B6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8B63D18-4264-0C07-5ADD-6457D7619D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2138" y="1566863"/>
            <a:ext cx="109712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C034A-354A-0ABE-FBC2-829826D30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849349-753A-41DC-9D1B-18C63D42B524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F705A-723C-0DB5-C8C7-0FD547921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188" y="6356350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188D-82C6-099B-9114-DF007C34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8550" y="649287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13E7003A-FB0C-4658-A46B-ECE18379C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8">
            <a:extLst>
              <a:ext uri="{FF2B5EF4-FFF2-40B4-BE49-F238E27FC236}">
                <a16:creationId xmlns:a16="http://schemas.microsoft.com/office/drawing/2014/main" id="{631CFC6B-A9A7-2A13-4ACC-D33C67B34F4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56313"/>
            <a:ext cx="308451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9E2A68F-F5BB-A51C-B452-06A76B7CD3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8B7A504F-6B9E-5922-9AAD-2C68D2A997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7063" y="1620838"/>
            <a:ext cx="109696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59B72-071E-7251-0240-2245FAB08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354ABA-2877-471C-967A-A47B6ED298C6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D7192-A5CB-4290-7613-9CA961711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7188" y="6356350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05B93-460A-293E-735D-C6543140C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8550" y="649287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250306E6-8926-4588-B95A-2D49E7DC3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10" descr="Rotary_inv">
            <a:extLst>
              <a:ext uri="{FF2B5EF4-FFF2-40B4-BE49-F238E27FC236}">
                <a16:creationId xmlns:a16="http://schemas.microsoft.com/office/drawing/2014/main" id="{A91E1628-B0DA-AA28-0509-98D7FFCFD804}"/>
              </a:ext>
            </a:extLst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3" y="6092825"/>
            <a:ext cx="17160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41E9C7B3-5699-C86F-226C-FB8097E601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C2B5D6AE-FD15-0A9F-9100-F021CCA389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AEBA3-CCBB-CF5C-FF5B-8E1343BC2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251AA0-C88A-4E80-B046-2940E2EA97E1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23CC8-B9FB-8CB1-328C-EE00B276A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166B2-984B-06C8-4420-10A4A42D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9AFE09-F865-48BC-94E4-5D21BA82D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2793776E-4AFA-78FE-D12F-0B31B26656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32F138D3-1301-E110-3471-820A70C9FC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7063" y="1620838"/>
            <a:ext cx="109696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2B58D-BE19-8531-989B-D5FA8B417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441A5F-3590-4057-9655-F9AC70B41932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2A070-335B-640B-AF61-9FCFAC2AB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8775" y="6356350"/>
            <a:ext cx="3854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623E-1BEA-D748-ACEB-73E12A374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B4BD67F9-7D07-4257-9891-D0F7E71CB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140E9681-7633-DEB4-D650-A788EE5FC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65850"/>
            <a:ext cx="162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>
            <a:extLst>
              <a:ext uri="{FF2B5EF4-FFF2-40B4-BE49-F238E27FC236}">
                <a16:creationId xmlns:a16="http://schemas.microsoft.com/office/drawing/2014/main" id="{73794D86-C760-99ED-0E4F-2FB9C999A0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52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7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5849DD5A-7D2A-0EDC-0885-454996B39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65850"/>
            <a:ext cx="162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46" r:id="rId3"/>
    <p:sldLayoutId id="2147484450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7A8B32-A93D-9711-460B-33472489CCF8}"/>
              </a:ext>
            </a:extLst>
          </p:cNvPr>
          <p:cNvSpPr txBox="1"/>
          <p:nvPr/>
        </p:nvSpPr>
        <p:spPr>
          <a:xfrm>
            <a:off x="9550400" y="6477000"/>
            <a:ext cx="2032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algn="r">
              <a:defRPr/>
            </a:pPr>
            <a:r>
              <a:rPr lang="en-US" alt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272A885E-FD4F-4A82-8A26-C03CD3FC9EE9}" type="slidenum">
              <a:rPr lang="en-US" altLang="en-US" sz="90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0234AC37-FFBB-6FB3-4743-6104E5CC17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99200"/>
            <a:ext cx="1190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>
            <a:extLst>
              <a:ext uri="{FF2B5EF4-FFF2-40B4-BE49-F238E27FC236}">
                <a16:creationId xmlns:a16="http://schemas.microsoft.com/office/drawing/2014/main" id="{207B7894-9A22-EFE4-FA28-EAC9038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1588"/>
            <a:ext cx="12188825" cy="838200"/>
          </a:xfrm>
          <a:prstGeom prst="rect">
            <a:avLst/>
          </a:prstGeom>
          <a:solidFill>
            <a:srgbClr val="0436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ECD5E"/>
                </a:solidFill>
                <a:latin typeface="Arial" panose="020B0604020202020204" pitchFamily="34" charset="0"/>
              </a:rPr>
              <a:t>Welcome</a:t>
            </a:r>
          </a:p>
        </p:txBody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412F1C31-4882-7354-41D4-F96BD7C8E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84475"/>
            <a:ext cx="115792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9250" indent="-349250" algn="ctr">
              <a:spcBef>
                <a:spcPct val="30000"/>
              </a:spcBef>
              <a:buFontTx/>
              <a:buChar char="•"/>
              <a:defRPr/>
            </a:pPr>
            <a:r>
              <a:rPr lang="en-US" altLang="ja-JP" sz="4000" b="1" spc="-60" dirty="0">
                <a:solidFill>
                  <a:srgbClr val="FFFFFF"/>
                </a:solidFill>
                <a:ea typeface="MS PGothic" pitchFamily="34" charset="-128"/>
              </a:rPr>
              <a:t>The Rotary Foundation – </a:t>
            </a:r>
          </a:p>
          <a:p>
            <a:pPr marL="349250" indent="-349250" algn="ctr">
              <a:spcBef>
                <a:spcPct val="30000"/>
              </a:spcBef>
              <a:buFontTx/>
              <a:buChar char="•"/>
              <a:defRPr/>
            </a:pPr>
            <a:r>
              <a:rPr lang="en-US" altLang="ja-JP" sz="4000" b="1" spc="-60" dirty="0">
                <a:solidFill>
                  <a:srgbClr val="FFFFFF"/>
                </a:solidFill>
                <a:ea typeface="MS PGothic" pitchFamily="34" charset="-128"/>
              </a:rPr>
              <a:t>PDG Bill Ferguson, DFC 2023-26</a:t>
            </a:r>
          </a:p>
        </p:txBody>
      </p:sp>
      <p:pic>
        <p:nvPicPr>
          <p:cNvPr id="21508" name="Picture 1">
            <a:extLst>
              <a:ext uri="{FF2B5EF4-FFF2-40B4-BE49-F238E27FC236}">
                <a16:creationId xmlns:a16="http://schemas.microsoft.com/office/drawing/2014/main" id="{7FCBE977-567F-0F0A-1E75-BBD3ECE47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638800"/>
            <a:ext cx="24876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50AAE771-2F6E-24C1-83D9-E3F30C25F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Our Financial Resources.</a:t>
            </a: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6AEA94F3-2557-DE13-1954-82F2F9E76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738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914B4F1E-AAF1-C45C-22E6-064B6001F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The Rotary Foundation has Seven Areas of Focus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B0950F19-7C5E-E53A-B151-16E02C587C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1219200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Georgia" panose="02040502050405020303" pitchFamily="18" charset="0"/>
              </a:rPr>
              <a:t>Promoting Peace</a:t>
            </a:r>
          </a:p>
          <a:p>
            <a:r>
              <a:rPr lang="en-US" altLang="en-US">
                <a:latin typeface="Georgia" panose="02040502050405020303" pitchFamily="18" charset="0"/>
              </a:rPr>
              <a:t>Fighting Disease</a:t>
            </a:r>
          </a:p>
          <a:p>
            <a:r>
              <a:rPr lang="en-US" altLang="en-US">
                <a:latin typeface="Georgia" panose="02040502050405020303" pitchFamily="18" charset="0"/>
              </a:rPr>
              <a:t>Sanitation and Clean Water</a:t>
            </a:r>
          </a:p>
          <a:p>
            <a:r>
              <a:rPr lang="en-US" altLang="en-US">
                <a:latin typeface="Georgia" panose="02040502050405020303" pitchFamily="18" charset="0"/>
              </a:rPr>
              <a:t>Maternal and Child Health</a:t>
            </a:r>
          </a:p>
          <a:p>
            <a:r>
              <a:rPr lang="en-US" altLang="en-US">
                <a:latin typeface="Georgia" panose="02040502050405020303" pitchFamily="18" charset="0"/>
              </a:rPr>
              <a:t>Supporting Education</a:t>
            </a:r>
          </a:p>
          <a:p>
            <a:r>
              <a:rPr lang="en-US" altLang="en-US">
                <a:latin typeface="Georgia" panose="02040502050405020303" pitchFamily="18" charset="0"/>
              </a:rPr>
              <a:t>Growing Local Economies</a:t>
            </a:r>
          </a:p>
          <a:p>
            <a:r>
              <a:rPr lang="en-US" altLang="en-US">
                <a:latin typeface="Georgia" panose="02040502050405020303" pitchFamily="18" charset="0"/>
              </a:rPr>
              <a:t>Protecting the Environment</a:t>
            </a:r>
          </a:p>
          <a:p>
            <a:endParaRPr lang="en-US" altLang="en-US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>
            <a:extLst>
              <a:ext uri="{FF2B5EF4-FFF2-40B4-BE49-F238E27FC236}">
                <a16:creationId xmlns:a16="http://schemas.microsoft.com/office/drawing/2014/main" id="{219B4ABE-19E2-EA41-0FDB-C0EDAA2CCFE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52400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>
                <a:latin typeface="Arial Narrow" panose="020B0606020202030204" pitchFamily="34" charset="0"/>
              </a:rPr>
              <a:t>How to Use The Rotary Foundation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>
            <a:extLst>
              <a:ext uri="{FF2B5EF4-FFF2-40B4-BE49-F238E27FC236}">
                <a16:creationId xmlns:a16="http://schemas.microsoft.com/office/drawing/2014/main" id="{8A4F9174-FA87-6F36-D60B-4E7566BDC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922338"/>
            <a:ext cx="762000" cy="1295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prstClr val="white"/>
              </a:solidFill>
              <a:latin typeface="Tahoma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11629" name="Text Box 13">
            <a:extLst>
              <a:ext uri="{FF2B5EF4-FFF2-40B4-BE49-F238E27FC236}">
                <a16:creationId xmlns:a16="http://schemas.microsoft.com/office/drawing/2014/main" id="{77B38F5D-5601-0555-C4B4-02B4A1FB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4652963"/>
            <a:ext cx="2306637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84" charset="-128"/>
                <a:cs typeface="+mn-cs"/>
              </a:rPr>
              <a:t>District Designated Fund (DDF)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11631" name="Text Box 15">
            <a:extLst>
              <a:ext uri="{FF2B5EF4-FFF2-40B4-BE49-F238E27FC236}">
                <a16:creationId xmlns:a16="http://schemas.microsoft.com/office/drawing/2014/main" id="{64C2C22C-1CD4-ADAF-6344-16342F786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1213" y="4681538"/>
            <a:ext cx="9144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84" charset="-128"/>
                <a:cs typeface="+mn-cs"/>
              </a:rPr>
              <a:t>World Fund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84" charset="-128"/>
              <a:cs typeface="+mn-cs"/>
            </a:endParaRPr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8768AAF2-880A-68EF-D8B5-483F78203F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9850" y="2820988"/>
            <a:ext cx="603250" cy="3524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400">
              <a:solidFill>
                <a:prstClr val="white"/>
              </a:solidFill>
              <a:ea typeface="ＭＳ Ｐゴシック" pitchFamily="-84" charset="-128"/>
              <a:cs typeface="+mn-cs"/>
            </a:endParaRPr>
          </a:p>
        </p:txBody>
      </p:sp>
      <p:sp>
        <p:nvSpPr>
          <p:cNvPr id="111634" name="Text Box 18">
            <a:extLst>
              <a:ext uri="{FF2B5EF4-FFF2-40B4-BE49-F238E27FC236}">
                <a16:creationId xmlns:a16="http://schemas.microsoft.com/office/drawing/2014/main" id="{A1ECDFA5-A26E-84CF-344E-75B48FB2D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75" y="1905000"/>
            <a:ext cx="2841625" cy="1006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84" charset="-128"/>
                <a:cs typeface="+mn-cs"/>
              </a:rPr>
              <a:t>Earnings help pay for 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84" charset="-128"/>
                <a:cs typeface="+mn-cs"/>
              </a:rPr>
              <a:t>TRF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84" charset="-128"/>
                <a:cs typeface="+mn-cs"/>
              </a:rPr>
              <a:t>administration</a:t>
            </a:r>
          </a:p>
        </p:txBody>
      </p:sp>
      <p:sp>
        <p:nvSpPr>
          <p:cNvPr id="7187" name="Text Box 19">
            <a:extLst>
              <a:ext uri="{FF2B5EF4-FFF2-40B4-BE49-F238E27FC236}">
                <a16:creationId xmlns:a16="http://schemas.microsoft.com/office/drawing/2014/main" id="{9A88D090-F4AF-F656-6B6F-C8E1FE96C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820738"/>
            <a:ext cx="5457825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dirty="0">
                <a:solidFill>
                  <a:srgbClr val="E6E5D8"/>
                </a:solidFill>
                <a:ea typeface="ＭＳ Ｐゴシック" pitchFamily="-84" charset="-128"/>
                <a:cs typeface="+mn-cs"/>
              </a:rPr>
              <a:t>Annual Fund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dirty="0">
                <a:solidFill>
                  <a:srgbClr val="E6E5D8"/>
                </a:solidFill>
                <a:ea typeface="ＭＳ Ｐゴシック" pitchFamily="-84" charset="-128"/>
                <a:cs typeface="+mn-cs"/>
              </a:rPr>
              <a:t>SHARE</a:t>
            </a:r>
          </a:p>
        </p:txBody>
      </p:sp>
      <p:grpSp>
        <p:nvGrpSpPr>
          <p:cNvPr id="39944" name="Group 5">
            <a:extLst>
              <a:ext uri="{FF2B5EF4-FFF2-40B4-BE49-F238E27FC236}">
                <a16:creationId xmlns:a16="http://schemas.microsoft.com/office/drawing/2014/main" id="{594D4A1A-D11B-22DF-B749-E3EBB71F6784}"/>
              </a:ext>
            </a:extLst>
          </p:cNvPr>
          <p:cNvGrpSpPr>
            <a:grpSpLocks/>
          </p:cNvGrpSpPr>
          <p:nvPr/>
        </p:nvGrpSpPr>
        <p:grpSpPr bwMode="auto">
          <a:xfrm>
            <a:off x="2444750" y="3276600"/>
            <a:ext cx="5268913" cy="687388"/>
            <a:chOff x="987425" y="3603326"/>
            <a:chExt cx="5268912" cy="687687"/>
          </a:xfrm>
        </p:grpSpPr>
        <p:sp>
          <p:nvSpPr>
            <p:cNvPr id="7173" name="Rectangle 5">
              <a:extLst>
                <a:ext uri="{FF2B5EF4-FFF2-40B4-BE49-F238E27FC236}">
                  <a16:creationId xmlns:a16="http://schemas.microsoft.com/office/drawing/2014/main" id="{6BDF602B-01EF-0BE3-3A83-4D28A8A5C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13" y="3757381"/>
              <a:ext cx="1752600" cy="533632"/>
            </a:xfrm>
            <a:prstGeom prst="rect">
              <a:avLst/>
            </a:prstGeom>
            <a:solidFill>
              <a:srgbClr val="FF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prstClr val="white"/>
                </a:solidFill>
                <a:latin typeface="Tahoma" pitchFamily="34" charset="0"/>
                <a:ea typeface="ＭＳ Ｐゴシック" pitchFamily="-84" charset="-128"/>
                <a:cs typeface="+mn-cs"/>
              </a:endParaRPr>
            </a:p>
          </p:txBody>
        </p:sp>
        <p:sp>
          <p:nvSpPr>
            <p:cNvPr id="7174" name="Rectangle 6">
              <a:extLst>
                <a:ext uri="{FF2B5EF4-FFF2-40B4-BE49-F238E27FC236}">
                  <a16:creationId xmlns:a16="http://schemas.microsoft.com/office/drawing/2014/main" id="{439B44F5-4D97-0E16-99D3-86618F577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313" y="3757381"/>
              <a:ext cx="1752600" cy="533632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prstClr val="white"/>
                </a:solidFill>
                <a:latin typeface="Tahoma" pitchFamily="34" charset="0"/>
                <a:ea typeface="ＭＳ Ｐゴシック" pitchFamily="-84" charset="-128"/>
                <a:cs typeface="+mn-cs"/>
              </a:endParaRPr>
            </a:p>
          </p:txBody>
        </p:sp>
        <p:sp>
          <p:nvSpPr>
            <p:cNvPr id="7175" name="Rectangle 7">
              <a:extLst>
                <a:ext uri="{FF2B5EF4-FFF2-40B4-BE49-F238E27FC236}">
                  <a16:creationId xmlns:a16="http://schemas.microsoft.com/office/drawing/2014/main" id="{440F2E47-A8CF-1050-791B-82379BB2F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737" y="3757381"/>
              <a:ext cx="1752600" cy="533632"/>
            </a:xfrm>
            <a:prstGeom prst="rect">
              <a:avLst/>
            </a:prstGeom>
            <a:solidFill>
              <a:srgbClr val="66FF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66FF33"/>
                </a:solidFill>
                <a:ea typeface="ＭＳ Ｐゴシック" pitchFamily="-84" charset="-128"/>
                <a:cs typeface="+mn-cs"/>
              </a:endParaRPr>
            </a:p>
          </p:txBody>
        </p:sp>
        <p:sp>
          <p:nvSpPr>
            <p:cNvPr id="7184" name="AutoShape 16">
              <a:extLst>
                <a:ext uri="{FF2B5EF4-FFF2-40B4-BE49-F238E27FC236}">
                  <a16:creationId xmlns:a16="http://schemas.microsoft.com/office/drawing/2014/main" id="{894901BE-E280-B807-CB9E-23EE2C5A20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638989">
              <a:off x="1144588" y="3603326"/>
              <a:ext cx="5108574" cy="274757"/>
            </a:xfrm>
            <a:prstGeom prst="rtTriangle">
              <a:avLst/>
            </a:prstGeom>
            <a:solidFill>
              <a:srgbClr val="008000"/>
            </a:solidFill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prstClr val="white"/>
                </a:solidFill>
                <a:latin typeface="Tahoma" pitchFamily="34" charset="0"/>
                <a:ea typeface="ＭＳ Ｐゴシック" pitchFamily="-84" charset="-128"/>
                <a:cs typeface="+mn-cs"/>
              </a:endParaRPr>
            </a:p>
          </p:txBody>
        </p:sp>
        <p:sp>
          <p:nvSpPr>
            <p:cNvPr id="7188" name="Text Box 20">
              <a:extLst>
                <a:ext uri="{FF2B5EF4-FFF2-40B4-BE49-F238E27FC236}">
                  <a16:creationId xmlns:a16="http://schemas.microsoft.com/office/drawing/2014/main" id="{88DCBBA9-3CB1-DCC2-98DF-2D429EC4E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425" y="3776439"/>
              <a:ext cx="1752600" cy="37004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>
                  <a:solidFill>
                    <a:prstClr val="white"/>
                  </a:solidFill>
                  <a:ea typeface="ＭＳ Ｐゴシック" pitchFamily="-84" charset="-128"/>
                  <a:cs typeface="+mn-cs"/>
                </a:rPr>
                <a:t>  </a:t>
              </a:r>
              <a:r>
                <a:rPr lang="en-US" altLang="en-US" sz="1200" b="1" dirty="0">
                  <a:solidFill>
                    <a:prstClr val="white"/>
                  </a:solidFill>
                  <a:ea typeface="ＭＳ Ｐゴシック" pitchFamily="-84" charset="-128"/>
                  <a:cs typeface="+mn-cs"/>
                </a:rPr>
                <a:t>YEAR 1</a:t>
              </a:r>
            </a:p>
          </p:txBody>
        </p:sp>
        <p:sp>
          <p:nvSpPr>
            <p:cNvPr id="7190" name="Text Box 22">
              <a:extLst>
                <a:ext uri="{FF2B5EF4-FFF2-40B4-BE49-F238E27FC236}">
                  <a16:creationId xmlns:a16="http://schemas.microsoft.com/office/drawing/2014/main" id="{AB7C400B-65FB-9EF2-D664-B219E8BD5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3838" y="3839967"/>
              <a:ext cx="1752600" cy="27475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200" dirty="0">
                  <a:solidFill>
                    <a:srgbClr val="01B4E7"/>
                  </a:solidFill>
                  <a:ea typeface="ＭＳ Ｐゴシック" pitchFamily="-84" charset="-128"/>
                  <a:cs typeface="+mn-cs"/>
                </a:rPr>
                <a:t>  </a:t>
              </a:r>
              <a:r>
                <a:rPr lang="en-US" altLang="en-US" sz="1200" b="1" dirty="0">
                  <a:solidFill>
                    <a:srgbClr val="00246C">
                      <a:lumMod val="40000"/>
                      <a:lumOff val="60000"/>
                    </a:srgbClr>
                  </a:solidFill>
                  <a:ea typeface="ＭＳ Ｐゴシック" pitchFamily="-84" charset="-128"/>
                  <a:cs typeface="+mn-cs"/>
                </a:rPr>
                <a:t>YEAR 2</a:t>
              </a:r>
            </a:p>
          </p:txBody>
        </p:sp>
        <p:sp>
          <p:nvSpPr>
            <p:cNvPr id="7191" name="Text Box 23">
              <a:extLst>
                <a:ext uri="{FF2B5EF4-FFF2-40B4-BE49-F238E27FC236}">
                  <a16:creationId xmlns:a16="http://schemas.microsoft.com/office/drawing/2014/main" id="{B2D664F6-1AD7-356E-5939-2960F9ED2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9924" y="3866966"/>
              <a:ext cx="1752600" cy="27634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200" b="1" dirty="0">
                  <a:solidFill>
                    <a:srgbClr val="000000"/>
                  </a:solidFill>
                  <a:ea typeface="ＭＳ Ｐゴシック" pitchFamily="-84" charset="-128"/>
                  <a:cs typeface="+mn-cs"/>
                </a:rPr>
                <a:t>   YEAR 3</a:t>
              </a:r>
            </a:p>
          </p:txBody>
        </p:sp>
      </p:grpSp>
      <p:sp>
        <p:nvSpPr>
          <p:cNvPr id="7192" name="Text Box 24">
            <a:extLst>
              <a:ext uri="{FF2B5EF4-FFF2-40B4-BE49-F238E27FC236}">
                <a16:creationId xmlns:a16="http://schemas.microsoft.com/office/drawing/2014/main" id="{5D8577CD-C3E8-E14B-B30C-093A240F8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138" y="3124200"/>
            <a:ext cx="838200" cy="230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">
                <a:solidFill>
                  <a:prstClr val="white"/>
                </a:solidFill>
                <a:ea typeface="ＭＳ Ｐゴシック" pitchFamily="-84" charset="-128"/>
                <a:cs typeface="+mn-cs"/>
              </a:rPr>
              <a:t>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9646C9-3E3D-DBC8-3C45-B8493446FF2C}"/>
              </a:ext>
            </a:extLst>
          </p:cNvPr>
          <p:cNvSpPr/>
          <p:nvPr/>
        </p:nvSpPr>
        <p:spPr>
          <a:xfrm>
            <a:off x="1990725" y="228600"/>
            <a:ext cx="1323975" cy="6429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333399"/>
                </a:solidFill>
              </a:rPr>
              <a:t>$1,000</a:t>
            </a:r>
          </a:p>
        </p:txBody>
      </p:sp>
      <p:grpSp>
        <p:nvGrpSpPr>
          <p:cNvPr id="39947" name="Group 4">
            <a:extLst>
              <a:ext uri="{FF2B5EF4-FFF2-40B4-BE49-F238E27FC236}">
                <a16:creationId xmlns:a16="http://schemas.microsoft.com/office/drawing/2014/main" id="{4A8A169B-77E0-8E37-670B-40DE6454DCB1}"/>
              </a:ext>
            </a:extLst>
          </p:cNvPr>
          <p:cNvGrpSpPr>
            <a:grpSpLocks/>
          </p:cNvGrpSpPr>
          <p:nvPr/>
        </p:nvGrpSpPr>
        <p:grpSpPr bwMode="auto">
          <a:xfrm>
            <a:off x="1933575" y="2278063"/>
            <a:ext cx="1460500" cy="1006475"/>
            <a:chOff x="444500" y="2636838"/>
            <a:chExt cx="1460500" cy="1006476"/>
          </a:xfrm>
        </p:grpSpPr>
        <p:sp>
          <p:nvSpPr>
            <p:cNvPr id="7172" name="AutoShape 4">
              <a:extLst>
                <a:ext uri="{FF2B5EF4-FFF2-40B4-BE49-F238E27FC236}">
                  <a16:creationId xmlns:a16="http://schemas.microsoft.com/office/drawing/2014/main" id="{0FC9D769-85DF-766F-4554-45E6F670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0" y="2636838"/>
              <a:ext cx="1460500" cy="100647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57150" cap="sq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solidFill>
                  <a:prstClr val="white"/>
                </a:solidFill>
                <a:ea typeface="ＭＳ Ｐゴシック" pitchFamily="-84" charset="-128"/>
                <a:cs typeface="+mn-cs"/>
              </a:endParaRPr>
            </a:p>
          </p:txBody>
        </p:sp>
        <p:graphicFrame>
          <p:nvGraphicFramePr>
            <p:cNvPr id="39969" name="Object 2">
              <a:extLst>
                <a:ext uri="{FF2B5EF4-FFF2-40B4-BE49-F238E27FC236}">
                  <a16:creationId xmlns:a16="http://schemas.microsoft.com/office/drawing/2014/main" id="{76918749-18A3-C307-23BB-946A434ECC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4641" y="2666832"/>
            <a:ext cx="974725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3321050" imgH="2940050" progId="MS_ClipArt_Gallery.5">
                    <p:embed/>
                  </p:oleObj>
                </mc:Choice>
                <mc:Fallback>
                  <p:oleObj name="Clip" r:id="rId3" imgW="3321050" imgH="2940050" progId="MS_ClipArt_Gallery.5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641" y="2666832"/>
                          <a:ext cx="974725" cy="863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Down Arrow 6">
            <a:extLst>
              <a:ext uri="{FF2B5EF4-FFF2-40B4-BE49-F238E27FC236}">
                <a16:creationId xmlns:a16="http://schemas.microsoft.com/office/drawing/2014/main" id="{5B5D9CB3-0518-91B4-6A5C-5DF0F1AB96CC}"/>
              </a:ext>
            </a:extLst>
          </p:cNvPr>
          <p:cNvSpPr/>
          <p:nvPr/>
        </p:nvSpPr>
        <p:spPr>
          <a:xfrm>
            <a:off x="6711950" y="3990975"/>
            <a:ext cx="481013" cy="5540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39949" name="Group 10">
            <a:extLst>
              <a:ext uri="{FF2B5EF4-FFF2-40B4-BE49-F238E27FC236}">
                <a16:creationId xmlns:a16="http://schemas.microsoft.com/office/drawing/2014/main" id="{30592DD5-1203-5CBC-DCF2-6947BCF9B3C0}"/>
              </a:ext>
            </a:extLst>
          </p:cNvPr>
          <p:cNvGrpSpPr>
            <a:grpSpLocks/>
          </p:cNvGrpSpPr>
          <p:nvPr/>
        </p:nvGrpSpPr>
        <p:grpSpPr bwMode="auto">
          <a:xfrm>
            <a:off x="7921625" y="4495800"/>
            <a:ext cx="1833563" cy="1079500"/>
            <a:chOff x="6332140" y="4997677"/>
            <a:chExt cx="1832769" cy="1079501"/>
          </a:xfrm>
        </p:grpSpPr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93BDFE04-DDA0-F0DA-145D-6C1330EDEBED}"/>
                </a:ext>
              </a:extLst>
            </p:cNvPr>
            <p:cNvSpPr/>
            <p:nvPr/>
          </p:nvSpPr>
          <p:spPr>
            <a:xfrm>
              <a:off x="6332140" y="4997677"/>
              <a:ext cx="1832769" cy="1079501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F20845-027D-0AB4-D103-7368407D35C9}"/>
                </a:ext>
              </a:extLst>
            </p:cNvPr>
            <p:cNvSpPr/>
            <p:nvPr/>
          </p:nvSpPr>
          <p:spPr>
            <a:xfrm>
              <a:off x="6346422" y="5312002"/>
              <a:ext cx="1588399" cy="4508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rgbClr val="333399"/>
                  </a:solidFill>
                </a:rPr>
                <a:t>50% = $500</a:t>
              </a:r>
            </a:p>
          </p:txBody>
        </p:sp>
      </p:grpSp>
      <p:grpSp>
        <p:nvGrpSpPr>
          <p:cNvPr id="39950" name="Group 12">
            <a:extLst>
              <a:ext uri="{FF2B5EF4-FFF2-40B4-BE49-F238E27FC236}">
                <a16:creationId xmlns:a16="http://schemas.microsoft.com/office/drawing/2014/main" id="{B2D8FE8D-8ABA-0E5B-31DC-651AA3461393}"/>
              </a:ext>
            </a:extLst>
          </p:cNvPr>
          <p:cNvGrpSpPr>
            <a:grpSpLocks/>
          </p:cNvGrpSpPr>
          <p:nvPr/>
        </p:nvGrpSpPr>
        <p:grpSpPr bwMode="auto">
          <a:xfrm>
            <a:off x="4125913" y="4543425"/>
            <a:ext cx="1893887" cy="1079500"/>
            <a:chOff x="2634266" y="4931736"/>
            <a:chExt cx="1893096" cy="1079501"/>
          </a:xfrm>
        </p:grpSpPr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A0135E65-A616-33A4-6A5F-34EB1CDE18A0}"/>
                </a:ext>
              </a:extLst>
            </p:cNvPr>
            <p:cNvSpPr/>
            <p:nvPr/>
          </p:nvSpPr>
          <p:spPr>
            <a:xfrm flipH="1">
              <a:off x="2634266" y="4931736"/>
              <a:ext cx="1832796" cy="1079501"/>
            </a:xfrm>
            <a:prstGeom prst="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46FAFCF-A823-EEF6-6285-FCEA97714DE8}"/>
                </a:ext>
              </a:extLst>
            </p:cNvPr>
            <p:cNvSpPr/>
            <p:nvPr/>
          </p:nvSpPr>
          <p:spPr>
            <a:xfrm flipH="1">
              <a:off x="2875465" y="5228599"/>
              <a:ext cx="1651897" cy="450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rgbClr val="333399"/>
                  </a:solidFill>
                </a:rPr>
                <a:t>50% = $500</a:t>
              </a:r>
            </a:p>
          </p:txBody>
        </p:sp>
      </p:grpSp>
      <p:grpSp>
        <p:nvGrpSpPr>
          <p:cNvPr id="39951" name="Group 9">
            <a:extLst>
              <a:ext uri="{FF2B5EF4-FFF2-40B4-BE49-F238E27FC236}">
                <a16:creationId xmlns:a16="http://schemas.microsoft.com/office/drawing/2014/main" id="{470B1785-3B9B-E18D-5C52-3EAD28AEA9BB}"/>
              </a:ext>
            </a:extLst>
          </p:cNvPr>
          <p:cNvGrpSpPr>
            <a:grpSpLocks/>
          </p:cNvGrpSpPr>
          <p:nvPr/>
        </p:nvGrpSpPr>
        <p:grpSpPr bwMode="auto">
          <a:xfrm>
            <a:off x="6038850" y="4587875"/>
            <a:ext cx="1828800" cy="1584325"/>
            <a:chOff x="4441825" y="4954588"/>
            <a:chExt cx="1828800" cy="1584255"/>
          </a:xfrm>
        </p:grpSpPr>
        <p:sp>
          <p:nvSpPr>
            <p:cNvPr id="7177" name="Rectangle 9">
              <a:extLst>
                <a:ext uri="{FF2B5EF4-FFF2-40B4-BE49-F238E27FC236}">
                  <a16:creationId xmlns:a16="http://schemas.microsoft.com/office/drawing/2014/main" id="{FADD9787-84EC-B400-F50D-E728D350F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5" y="4954588"/>
              <a:ext cx="1828800" cy="1547745"/>
            </a:xfrm>
            <a:prstGeom prst="rect">
              <a:avLst/>
            </a:prstGeom>
            <a:solidFill>
              <a:srgbClr val="FFFF99"/>
            </a:solidFill>
            <a:ln w="38100" cap="sq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3300"/>
                </a:buClr>
                <a:buSzPct val="200000"/>
                <a:defRPr/>
              </a:pPr>
              <a:r>
                <a:rPr lang="en-US" altLang="en-US" sz="1200" dirty="0">
                  <a:solidFill>
                    <a:srgbClr val="958D85"/>
                  </a:solidFill>
                  <a:ea typeface="ＭＳ Ｐゴシック" pitchFamily="-84" charset="-128"/>
                  <a:cs typeface="+mn-cs"/>
                </a:rPr>
                <a:t>S</a:t>
              </a:r>
            </a:p>
          </p:txBody>
        </p:sp>
        <p:graphicFrame>
          <p:nvGraphicFramePr>
            <p:cNvPr id="39962" name="Object 11">
              <a:extLst>
                <a:ext uri="{FF2B5EF4-FFF2-40B4-BE49-F238E27FC236}">
                  <a16:creationId xmlns:a16="http://schemas.microsoft.com/office/drawing/2014/main" id="{52B9ED2B-034D-9763-5117-FBEC0E145A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68863" y="5156824"/>
            <a:ext cx="974725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3321050" imgH="2940050" progId="MS_ClipArt_Gallery.5">
                    <p:embed/>
                  </p:oleObj>
                </mc:Choice>
                <mc:Fallback>
                  <p:oleObj name="Clip" r:id="rId5" imgW="3321050" imgH="2940050" progId="MS_ClipArt_Gallery.5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8863" y="5156824"/>
                          <a:ext cx="974725" cy="863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98A1F1-78B4-01F2-64EA-F9A6C0CD286E}"/>
                </a:ext>
              </a:extLst>
            </p:cNvPr>
            <p:cNvSpPr txBox="1"/>
            <p:nvPr/>
          </p:nvSpPr>
          <p:spPr>
            <a:xfrm>
              <a:off x="4594225" y="6076901"/>
              <a:ext cx="1524000" cy="461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dirty="0">
                  <a:solidFill>
                    <a:srgbClr val="00246C">
                      <a:lumMod val="60000"/>
                      <a:lumOff val="40000"/>
                    </a:srgbClr>
                  </a:solidFill>
                  <a:ea typeface="ＭＳ Ｐゴシック" pitchFamily="-84" charset="-128"/>
                  <a:cs typeface="+mn-cs"/>
                </a:rPr>
                <a:t>Share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394161-CFD6-AF33-7862-5E78566714CC}"/>
              </a:ext>
            </a:extLst>
          </p:cNvPr>
          <p:cNvGrpSpPr>
            <a:grpSpLocks/>
          </p:cNvGrpSpPr>
          <p:nvPr/>
        </p:nvGrpSpPr>
        <p:grpSpPr bwMode="auto">
          <a:xfrm>
            <a:off x="8083550" y="5291138"/>
            <a:ext cx="720725" cy="1263650"/>
            <a:chOff x="8347907" y="2986581"/>
            <a:chExt cx="742949" cy="1523057"/>
          </a:xfrm>
        </p:grpSpPr>
        <p:sp>
          <p:nvSpPr>
            <p:cNvPr id="2" name="Up Arrow 1">
              <a:extLst>
                <a:ext uri="{FF2B5EF4-FFF2-40B4-BE49-F238E27FC236}">
                  <a16:creationId xmlns:a16="http://schemas.microsoft.com/office/drawing/2014/main" id="{9273F969-4141-DF21-9F4C-E621F4CDF7F3}"/>
                </a:ext>
              </a:extLst>
            </p:cNvPr>
            <p:cNvSpPr/>
            <p:nvPr/>
          </p:nvSpPr>
          <p:spPr>
            <a:xfrm rot="10800000">
              <a:off x="8347907" y="3028676"/>
              <a:ext cx="742949" cy="1480962"/>
            </a:xfrm>
            <a:prstGeom prst="up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9999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81F110-0FAB-7C38-C4FB-1E580C9D040A}"/>
                </a:ext>
              </a:extLst>
            </p:cNvPr>
            <p:cNvSpPr txBox="1"/>
            <p:nvPr/>
          </p:nvSpPr>
          <p:spPr>
            <a:xfrm rot="10800000">
              <a:off x="8497038" y="2986581"/>
              <a:ext cx="444689" cy="1389012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eaLnBrk="1" hangingPunct="1">
                <a:defRPr/>
              </a:pPr>
              <a:r>
                <a:rPr lang="en-US" sz="1600" b="1" dirty="0">
                  <a:solidFill>
                    <a:srgbClr val="00246C"/>
                  </a:solidFill>
                  <a:ea typeface="ＭＳ Ｐゴシック" pitchFamily="-84" charset="-128"/>
                  <a:cs typeface="+mn-cs"/>
                </a:rPr>
                <a:t>2.5% = $25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8963FA-48CC-EFD1-993B-EE9C6F6FFD34}"/>
              </a:ext>
            </a:extLst>
          </p:cNvPr>
          <p:cNvGrpSpPr>
            <a:grpSpLocks/>
          </p:cNvGrpSpPr>
          <p:nvPr/>
        </p:nvGrpSpPr>
        <p:grpSpPr bwMode="auto">
          <a:xfrm>
            <a:off x="5054600" y="5335588"/>
            <a:ext cx="720725" cy="1263650"/>
            <a:chOff x="8347907" y="2986581"/>
            <a:chExt cx="742949" cy="1523057"/>
          </a:xfrm>
        </p:grpSpPr>
        <p:sp>
          <p:nvSpPr>
            <p:cNvPr id="15" name="Up Arrow 1">
              <a:extLst>
                <a:ext uri="{FF2B5EF4-FFF2-40B4-BE49-F238E27FC236}">
                  <a16:creationId xmlns:a16="http://schemas.microsoft.com/office/drawing/2014/main" id="{3FDB1C04-AFE7-81E7-FD5B-B77B54DA6853}"/>
                </a:ext>
              </a:extLst>
            </p:cNvPr>
            <p:cNvSpPr/>
            <p:nvPr/>
          </p:nvSpPr>
          <p:spPr>
            <a:xfrm rot="10800000">
              <a:off x="8347907" y="3028676"/>
              <a:ext cx="742949" cy="1480962"/>
            </a:xfrm>
            <a:prstGeom prst="up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>
                <a:solidFill>
                  <a:srgbClr val="009999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088611-4498-EDDD-7533-485C29DC0B98}"/>
                </a:ext>
              </a:extLst>
            </p:cNvPr>
            <p:cNvSpPr txBox="1"/>
            <p:nvPr/>
          </p:nvSpPr>
          <p:spPr>
            <a:xfrm rot="10800000">
              <a:off x="8497038" y="2986581"/>
              <a:ext cx="444689" cy="1389012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eaLnBrk="1" hangingPunct="1">
                <a:defRPr/>
              </a:pPr>
              <a:r>
                <a:rPr lang="en-US" sz="1600" b="1" dirty="0">
                  <a:solidFill>
                    <a:srgbClr val="00246C"/>
                  </a:solidFill>
                  <a:ea typeface="ＭＳ Ｐゴシック" pitchFamily="-84" charset="-128"/>
                  <a:cs typeface="+mn-cs"/>
                </a:rPr>
                <a:t>2.5% = $25</a:t>
              </a:r>
            </a:p>
          </p:txBody>
        </p:sp>
      </p:grpSp>
      <p:sp>
        <p:nvSpPr>
          <p:cNvPr id="17" name="Text Box 18">
            <a:extLst>
              <a:ext uri="{FF2B5EF4-FFF2-40B4-BE49-F238E27FC236}">
                <a16:creationId xmlns:a16="http://schemas.microsoft.com/office/drawing/2014/main" id="{6049A129-EB79-4963-F682-B44D4A388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6435725"/>
            <a:ext cx="5046663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84" charset="-128"/>
                <a:cs typeface="+mn-cs"/>
              </a:rPr>
              <a:t>For TRF administration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57814C-6073-1549-1F7D-9D41C6D38540}"/>
              </a:ext>
            </a:extLst>
          </p:cNvPr>
          <p:cNvSpPr/>
          <p:nvPr/>
        </p:nvSpPr>
        <p:spPr>
          <a:xfrm flipH="1">
            <a:off x="4343400" y="4884738"/>
            <a:ext cx="1590675" cy="3762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333399"/>
                </a:solidFill>
              </a:rPr>
              <a:t>47.5% = $475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A111BC-0B96-C500-D994-ECE229CB2190}"/>
              </a:ext>
            </a:extLst>
          </p:cNvPr>
          <p:cNvSpPr/>
          <p:nvPr/>
        </p:nvSpPr>
        <p:spPr>
          <a:xfrm flipH="1">
            <a:off x="7935913" y="4857750"/>
            <a:ext cx="1590675" cy="376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333399"/>
                </a:solidFill>
              </a:rPr>
              <a:t>47.5% = $475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>
            <a:extLst>
              <a:ext uri="{FF2B5EF4-FFF2-40B4-BE49-F238E27FC236}">
                <a16:creationId xmlns:a16="http://schemas.microsoft.com/office/drawing/2014/main" id="{649633A2-3EBD-3B24-64CD-C0AC378BCA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DISTRICT 7630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51931A-DE9E-CD86-BAFD-2B993A13995D}"/>
              </a:ext>
            </a:extLst>
          </p:cNvPr>
          <p:cNvSpPr/>
          <p:nvPr/>
        </p:nvSpPr>
        <p:spPr>
          <a:xfrm>
            <a:off x="2247900" y="1136650"/>
            <a:ext cx="2133600" cy="16621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333399"/>
                </a:solidFill>
              </a:rPr>
              <a:t>2020-2021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333399"/>
                </a:solidFill>
              </a:rPr>
              <a:t>Annual Fund Contributions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333399"/>
                </a:solidFill>
              </a:rPr>
              <a:t>$221,350 (</a:t>
            </a:r>
            <a:r>
              <a:rPr lang="en-US" sz="2400" b="1" dirty="0" err="1">
                <a:solidFill>
                  <a:srgbClr val="333399"/>
                </a:solidFill>
              </a:rPr>
              <a:t>est</a:t>
            </a:r>
            <a:r>
              <a:rPr lang="en-US" sz="2400" b="1" dirty="0">
                <a:solidFill>
                  <a:srgbClr val="333399"/>
                </a:solidFill>
              </a:rPr>
              <a:t>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01B254-97E8-AA61-B05E-38905CF8634D}"/>
              </a:ext>
            </a:extLst>
          </p:cNvPr>
          <p:cNvCxnSpPr/>
          <p:nvPr/>
        </p:nvCxnSpPr>
        <p:spPr>
          <a:xfrm>
            <a:off x="5010150" y="4297363"/>
            <a:ext cx="2609850" cy="842962"/>
          </a:xfrm>
          <a:prstGeom prst="straightConnector1">
            <a:avLst/>
          </a:prstGeom>
          <a:ln w="60325"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1CC842-2688-69F0-7166-EC492FD79A5F}"/>
              </a:ext>
            </a:extLst>
          </p:cNvPr>
          <p:cNvCxnSpPr/>
          <p:nvPr/>
        </p:nvCxnSpPr>
        <p:spPr>
          <a:xfrm flipV="1">
            <a:off x="5010150" y="1949450"/>
            <a:ext cx="2533650" cy="1550988"/>
          </a:xfrm>
          <a:prstGeom prst="straightConnector1">
            <a:avLst/>
          </a:prstGeom>
          <a:ln w="60325"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B54C66F9-ACFF-17DE-2000-0B3338152B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2400" y="1136650"/>
          <a:ext cx="1660525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321050" imgH="2940050" progId="MS_ClipArt_Gallery.5">
                  <p:embed/>
                </p:oleObj>
              </mc:Choice>
              <mc:Fallback>
                <p:oleObj name="Clip" r:id="rId3" imgW="3321050" imgH="294005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136650"/>
                        <a:ext cx="1660525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17E2BA10-0074-95BE-B2FC-608BFCA652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2400" y="3894138"/>
          <a:ext cx="1660525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321050" imgH="2940050" progId="MS_ClipArt_Gallery.5">
                  <p:embed/>
                </p:oleObj>
              </mc:Choice>
              <mc:Fallback>
                <p:oleObj name="Clip" r:id="rId5" imgW="3321050" imgH="294005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894138"/>
                        <a:ext cx="1660525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4A42F541-011C-6B18-7EF0-57290D8DB661}"/>
              </a:ext>
            </a:extLst>
          </p:cNvPr>
          <p:cNvSpPr/>
          <p:nvPr/>
        </p:nvSpPr>
        <p:spPr>
          <a:xfrm>
            <a:off x="6915150" y="2670175"/>
            <a:ext cx="3421063" cy="9413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333399"/>
                </a:solidFill>
              </a:rPr>
              <a:t>47.5 % to the World Fund $105,141</a:t>
            </a:r>
          </a:p>
        </p:txBody>
      </p:sp>
      <p:graphicFrame>
        <p:nvGraphicFramePr>
          <p:cNvPr id="41993" name="Object 2">
            <a:extLst>
              <a:ext uri="{FF2B5EF4-FFF2-40B4-BE49-F238E27FC236}">
                <a16:creationId xmlns:a16="http://schemas.microsoft.com/office/drawing/2014/main" id="{B4B96C59-08DB-F2FB-655F-7556D47043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8150" y="2992438"/>
          <a:ext cx="3321050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321050" imgH="2940050" progId="MS_ClipArt_Gallery.5">
                  <p:embed/>
                </p:oleObj>
              </mc:Choice>
              <mc:Fallback>
                <p:oleObj name="Clip" r:id="rId6" imgW="3321050" imgH="294005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2992438"/>
                        <a:ext cx="3321050" cy="294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ADEC3326-80BF-8070-7557-DE6FEE972B69}"/>
              </a:ext>
            </a:extLst>
          </p:cNvPr>
          <p:cNvSpPr/>
          <p:nvPr/>
        </p:nvSpPr>
        <p:spPr>
          <a:xfrm>
            <a:off x="6915150" y="5530850"/>
            <a:ext cx="3421063" cy="11874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333399"/>
                </a:solidFill>
              </a:rPr>
              <a:t>47.5 % to our District Designated Fund (DDF) $105,141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>
            <a:extLst>
              <a:ext uri="{FF2B5EF4-FFF2-40B4-BE49-F238E27FC236}">
                <a16:creationId xmlns:a16="http://schemas.microsoft.com/office/drawing/2014/main" id="{CD1E9F45-0183-B774-A53F-2A5BAF54D5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DISTRICT DESIGNATED FUND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DDB59472-0B6B-B55F-F365-2276968A06A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81200" y="1219200"/>
            <a:ext cx="8077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chemeClr val="bg1"/>
                </a:solidFill>
                <a:latin typeface="Georgia" panose="02040502050405020303" pitchFamily="18" charset="0"/>
              </a:rPr>
              <a:t>Districts may allocate up to 50% of their DDF to District Grants.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426C9137-B01C-84AC-7A1E-820ADCDAD0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2636838"/>
          <a:ext cx="1660525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321050" imgH="2940050" progId="MS_ClipArt_Gallery.5">
                  <p:embed/>
                </p:oleObj>
              </mc:Choice>
              <mc:Fallback>
                <p:oleObj name="Clip" r:id="rId3" imgW="3321050" imgH="294005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636838"/>
                        <a:ext cx="1660525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F5FB51E-8A4A-AC3E-3BBA-7AABA9A2FA65}"/>
              </a:ext>
            </a:extLst>
          </p:cNvPr>
          <p:cNvSpPr/>
          <p:nvPr/>
        </p:nvSpPr>
        <p:spPr>
          <a:xfrm>
            <a:off x="2190750" y="4273550"/>
            <a:ext cx="3421063" cy="11874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333399"/>
                </a:solidFill>
              </a:rPr>
              <a:t>Our 2023-2024 District Designated Fund (DDF) $105,141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D4AA2A-962D-E228-9B63-9C9FD15AE54F}"/>
              </a:ext>
            </a:extLst>
          </p:cNvPr>
          <p:cNvCxnSpPr/>
          <p:nvPr/>
        </p:nvCxnSpPr>
        <p:spPr>
          <a:xfrm>
            <a:off x="5010150" y="4297363"/>
            <a:ext cx="2609850" cy="842962"/>
          </a:xfrm>
          <a:prstGeom prst="straightConnector1">
            <a:avLst/>
          </a:prstGeom>
          <a:ln w="60325"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254545-AD1A-C598-2A20-AD8FB7807E07}"/>
              </a:ext>
            </a:extLst>
          </p:cNvPr>
          <p:cNvCxnSpPr/>
          <p:nvPr/>
        </p:nvCxnSpPr>
        <p:spPr>
          <a:xfrm flipV="1">
            <a:off x="5010150" y="1949450"/>
            <a:ext cx="2533650" cy="1550988"/>
          </a:xfrm>
          <a:prstGeom prst="straightConnector1">
            <a:avLst/>
          </a:prstGeom>
          <a:ln w="60325"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2D728343-1703-7534-A10C-E7E7DC837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08950" y="1790700"/>
          <a:ext cx="83026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321050" imgH="2940050" progId="MS_ClipArt_Gallery.5">
                  <p:embed/>
                </p:oleObj>
              </mc:Choice>
              <mc:Fallback>
                <p:oleObj name="Clip" r:id="rId5" imgW="3321050" imgH="294005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950" y="1790700"/>
                        <a:ext cx="830263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B8B06372-984E-1091-7ADD-AF6976E9E2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10550" y="4368800"/>
          <a:ext cx="83026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321050" imgH="2940050" progId="MS_ClipArt_Gallery.5">
                  <p:embed/>
                </p:oleObj>
              </mc:Choice>
              <mc:Fallback>
                <p:oleObj name="Clip" r:id="rId6" imgW="3321050" imgH="294005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550" y="4368800"/>
                        <a:ext cx="830263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34018474-9ECF-71A5-36E2-D4E915679BD8}"/>
              </a:ext>
            </a:extLst>
          </p:cNvPr>
          <p:cNvSpPr/>
          <p:nvPr/>
        </p:nvSpPr>
        <p:spPr>
          <a:xfrm>
            <a:off x="6915150" y="2670175"/>
            <a:ext cx="3421063" cy="9413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333399"/>
                </a:solidFill>
              </a:rPr>
              <a:t>50% for District Grants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333399"/>
                </a:solidFill>
              </a:rPr>
              <a:t>$52,570.50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4AAA81-F7DB-8466-4765-998A781B246A}"/>
              </a:ext>
            </a:extLst>
          </p:cNvPr>
          <p:cNvSpPr/>
          <p:nvPr/>
        </p:nvSpPr>
        <p:spPr>
          <a:xfrm>
            <a:off x="6915150" y="5303838"/>
            <a:ext cx="3421063" cy="9445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333399"/>
                </a:solidFill>
              </a:rPr>
              <a:t>50% for Global Grants $52,570.50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793D3EE6-EBF4-661F-3D2A-703CACCAD8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DISTRICT GRANTS … Up to $5,000.00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5890C-A418-B9D9-DEA7-7A5A6A7CF5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81200" y="1219200"/>
            <a:ext cx="8229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Georgia" panose="02040502050405020303" pitchFamily="18" charset="0"/>
              </a:rPr>
              <a:t>Clubs apply to the district</a:t>
            </a:r>
          </a:p>
          <a:p>
            <a:r>
              <a:rPr lang="en-US" altLang="en-US">
                <a:latin typeface="Georgia" panose="02040502050405020303" pitchFamily="18" charset="0"/>
              </a:rPr>
              <a:t>$1,000 to $5,000 award</a:t>
            </a:r>
          </a:p>
          <a:p>
            <a:r>
              <a:rPr lang="en-US" altLang="en-US">
                <a:latin typeface="Georgia" panose="02040502050405020303" pitchFamily="18" charset="0"/>
              </a:rPr>
              <a:t>Clubs contribute at least 20% (your minimum project budget is $1,250)</a:t>
            </a:r>
          </a:p>
          <a:p>
            <a:r>
              <a:rPr lang="en-US" altLang="en-US">
                <a:latin typeface="Georgia" panose="02040502050405020303" pitchFamily="18" charset="0"/>
              </a:rPr>
              <a:t>Clubs incur all expenses upfront (YES!)</a:t>
            </a:r>
          </a:p>
          <a:p>
            <a:r>
              <a:rPr lang="en-US" altLang="en-US">
                <a:latin typeface="Georgia" panose="02040502050405020303" pitchFamily="18" charset="0"/>
              </a:rPr>
              <a:t>Grant award is paid after satisfactory completion of final report</a:t>
            </a:r>
          </a:p>
          <a:p>
            <a:r>
              <a:rPr lang="en-US" altLang="en-US">
                <a:latin typeface="Georgia" panose="02040502050405020303" pitchFamily="18" charset="0"/>
              </a:rPr>
              <a:t>Chair is Margaret Mudron.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7CDA8EC5-7F74-DD13-D2A1-898D2ACD16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DISTRICT GRANTS …up to  $5,000.00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D46C1-4E5D-D6CD-65FB-EAB2D7985E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1219200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Georgia" panose="02040502050405020303" pitchFamily="18" charset="0"/>
              </a:rPr>
              <a:t>Grants Management Seminar</a:t>
            </a:r>
          </a:p>
          <a:p>
            <a:r>
              <a:rPr lang="en-US" altLang="en-US">
                <a:latin typeface="Georgia" panose="02040502050405020303" pitchFamily="18" charset="0"/>
              </a:rPr>
              <a:t>Minimum of two club members must attend</a:t>
            </a:r>
          </a:p>
          <a:p>
            <a:r>
              <a:rPr lang="en-US" altLang="en-US">
                <a:latin typeface="Georgia" panose="02040502050405020303" pitchFamily="18" charset="0"/>
              </a:rPr>
              <a:t>Both attendees must be part of the grant project committee, their names must appear on the application, and they must oversee the project through completion (final report)</a:t>
            </a:r>
          </a:p>
          <a:p>
            <a:r>
              <a:rPr lang="en-US" altLang="en-US">
                <a:latin typeface="Georgia" panose="02040502050405020303" pitchFamily="18" charset="0"/>
              </a:rPr>
              <a:t>Seminar  is 10 am to Noon on March 25 via Zoom.  Log in Detail is in the Weekly Reminders and at RotaryDistrict7630.Org</a:t>
            </a:r>
            <a:br>
              <a:rPr lang="en-US" altLang="en-US">
                <a:latin typeface="Georgia" panose="02040502050405020303" pitchFamily="18" charset="0"/>
              </a:rPr>
            </a:br>
            <a:endParaRPr lang="en-US" altLang="en-US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1665D28-A57C-CA94-C697-1AFAAE65F052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>
                <a:latin typeface="Arial Narrow" panose="020B0606020202030204" pitchFamily="34" charset="0"/>
              </a:rPr>
              <a:t>GLOBAL GRANTS … $</a:t>
            </a:r>
            <a:r>
              <a:rPr lang="en-US" sz="2400" b="1" dirty="0">
                <a:solidFill>
                  <a:srgbClr val="333399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1" dirty="0">
                <a:latin typeface="Calibri"/>
                <a:ea typeface="+mn-ea"/>
                <a:cs typeface="+mn-cs"/>
              </a:rPr>
              <a:t>52,570.50</a:t>
            </a:r>
            <a:endParaRPr lang="en-US" alt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037C0-6348-0413-3019-09F077C9FA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81200" y="1219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Georgia" panose="02040502050405020303" pitchFamily="18" charset="0"/>
              </a:rPr>
              <a:t>Sustainable projects with measurable goals</a:t>
            </a:r>
          </a:p>
          <a:p>
            <a:r>
              <a:rPr lang="en-US" altLang="en-US">
                <a:latin typeface="Georgia" panose="02040502050405020303" pitchFamily="18" charset="0"/>
              </a:rPr>
              <a:t>Minimum $30,000 project budget</a:t>
            </a:r>
          </a:p>
          <a:p>
            <a:r>
              <a:rPr lang="en-US" altLang="en-US">
                <a:latin typeface="Georgia" panose="02040502050405020303" pitchFamily="18" charset="0"/>
              </a:rPr>
              <a:t>Two partner clubs, host and international</a:t>
            </a:r>
          </a:p>
          <a:p>
            <a:r>
              <a:rPr lang="en-US" altLang="en-US">
                <a:latin typeface="Georgia" panose="02040502050405020303" pitchFamily="18" charset="0"/>
              </a:rPr>
              <a:t>Requires community assessment</a:t>
            </a:r>
          </a:p>
          <a:p>
            <a:r>
              <a:rPr lang="en-US" altLang="en-US">
                <a:latin typeface="Georgia" panose="02040502050405020303" pitchFamily="18" charset="0"/>
              </a:rPr>
              <a:t>Aligns with one of Rotary’s 7 areas of focus</a:t>
            </a:r>
          </a:p>
          <a:p>
            <a:r>
              <a:rPr lang="en-US" altLang="en-US">
                <a:latin typeface="Georgia" panose="02040502050405020303" pitchFamily="18" charset="0"/>
              </a:rPr>
              <a:t>Actively involves Rotarians and community members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69E13C7B-9BAE-E4FF-EA2F-85D3F9EC4E79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>
                <a:latin typeface="Arial Narrow" panose="020B0606020202030204" pitchFamily="34" charset="0"/>
              </a:rPr>
              <a:t>GLOBAL GRANTS … </a:t>
            </a:r>
            <a:r>
              <a:rPr lang="en-US" sz="2400" b="1" dirty="0">
                <a:latin typeface="Calibri"/>
                <a:ea typeface="+mn-ea"/>
                <a:cs typeface="+mn-cs"/>
              </a:rPr>
              <a:t>$52,570.50</a:t>
            </a:r>
            <a:endParaRPr lang="en-US" alt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253C-0361-A46C-FD79-A312E1D702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81200" y="1219200"/>
            <a:ext cx="82296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Georgia" panose="02040502050405020303" pitchFamily="18" charset="0"/>
              </a:rPr>
              <a:t>Talk to PDG Bill or PDG Susan Giove, our Global Grant Chair, about your project budget and timing to confirm what DDF funds may be available and when.  </a:t>
            </a:r>
          </a:p>
          <a:p>
            <a:r>
              <a:rPr lang="en-US" altLang="en-US">
                <a:latin typeface="Georgia" panose="02040502050405020303" pitchFamily="18" charset="0"/>
              </a:rPr>
              <a:t>Determine how much money you need to support a project</a:t>
            </a:r>
          </a:p>
          <a:p>
            <a:r>
              <a:rPr lang="en-US" altLang="en-US">
                <a:latin typeface="Georgia" panose="02040502050405020303" pitchFamily="18" charset="0"/>
              </a:rPr>
              <a:t>Fundraise and get commitments to fund 50% to 60% of your project.  Determine your timeline so as to make your contribution to the Annual Fund.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>
            <a:extLst>
              <a:ext uri="{FF2B5EF4-FFF2-40B4-BE49-F238E27FC236}">
                <a16:creationId xmlns:a16="http://schemas.microsoft.com/office/drawing/2014/main" id="{0DF5E7B9-273A-A33A-15D6-A2BBDBD6D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581400"/>
            <a:ext cx="685800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Aft>
                <a:spcPts val="2400"/>
              </a:spcAft>
              <a:defRPr/>
            </a:pPr>
            <a:r>
              <a:rPr lang="en-US" altLang="en-US" sz="4400">
                <a:solidFill>
                  <a:prstClr val="white"/>
                </a:solidFill>
                <a:latin typeface="Arial Narrow Bold" panose="020B0706020202030204" pitchFamily="34" charset="0"/>
                <a:cs typeface="+mn-cs"/>
              </a:rPr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699F2-D6CB-A344-95E4-E1531510F43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524000" y="3429000"/>
            <a:ext cx="9144000" cy="990600"/>
          </a:xfrm>
          <a:effectLst>
            <a:outerShdw blurRad="57150" dist="50800" dir="2700000" algn="tl" rotWithShape="0">
              <a:srgbClr val="808080">
                <a:alpha val="39999"/>
              </a:srgbClr>
            </a:outerShdw>
          </a:effec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The Rotary Foundation </a:t>
            </a:r>
          </a:p>
        </p:txBody>
      </p:sp>
      <p:sp>
        <p:nvSpPr>
          <p:cNvPr id="22532" name="Subtitle 3">
            <a:extLst>
              <a:ext uri="{FF2B5EF4-FFF2-40B4-BE49-F238E27FC236}">
                <a16:creationId xmlns:a16="http://schemas.microsoft.com/office/drawing/2014/main" id="{ED8FFD62-6D2C-A82E-F55F-3D1D068F251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2047875" y="4602163"/>
            <a:ext cx="64008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Georgia" panose="02040502050405020303" pitchFamily="18" charset="0"/>
                <a:ea typeface="ヒラギノ角ゴ Pro W3"/>
                <a:cs typeface="Georgia" panose="02040502050405020303" pitchFamily="18" charset="0"/>
              </a:rPr>
              <a:t>Chesapeake PETS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Georgia" panose="02040502050405020303" pitchFamily="18" charset="0"/>
                <a:ea typeface="ヒラギノ角ゴ Pro W3"/>
                <a:cs typeface="Georgia" panose="02040502050405020303" pitchFamily="18" charset="0"/>
              </a:rPr>
              <a:t>PDG Bill Ferguson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Georgia" panose="02040502050405020303" pitchFamily="18" charset="0"/>
                <a:ea typeface="ヒラギノ角ゴ Pro W3"/>
                <a:cs typeface="Georgia" panose="02040502050405020303" pitchFamily="18" charset="0"/>
              </a:rPr>
              <a:t>March 3, 2023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563CB1DD-E7B6-751A-C850-F5959921D2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GLOBAL GRANTS … </a:t>
            </a:r>
            <a:r>
              <a:rPr lang="en-US" altLang="en-US" b="1">
                <a:latin typeface="Arial Narrow" panose="020B0606020202030204" pitchFamily="34" charset="0"/>
              </a:rPr>
              <a:t>$52,570.50</a:t>
            </a: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F8E58-6BC6-A0EC-E744-E04BAC5212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81200" y="11430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>
                <a:latin typeface="Georgia" panose="02040502050405020303" pitchFamily="18" charset="0"/>
              </a:rPr>
              <a:t>The district will try to match your contributed funds with DDF to fund the remaining portion of your grant.  </a:t>
            </a:r>
          </a:p>
          <a:p>
            <a:r>
              <a:rPr lang="en-US" altLang="en-US" sz="2800">
                <a:latin typeface="Georgia" panose="02040502050405020303" pitchFamily="18" charset="0"/>
              </a:rPr>
              <a:t>The World Fund will match these DDF contributions at 80%,</a:t>
            </a:r>
          </a:p>
          <a:p>
            <a:r>
              <a:rPr lang="en-US" altLang="en-US" sz="2800">
                <a:latin typeface="Georgia" panose="02040502050405020303" pitchFamily="18" charset="0"/>
              </a:rPr>
              <a:t>For Example, DDF of $20,000 is awarded to a project.  The World Fund will match with $16,000 for a total project of $36,000. </a:t>
            </a:r>
          </a:p>
          <a:p>
            <a:r>
              <a:rPr lang="en-US" altLang="en-US" sz="2800">
                <a:latin typeface="Georgia" panose="02040502050405020303" pitchFamily="18" charset="0"/>
              </a:rPr>
              <a:t>Cash donations are no longer matched by the World Fund and any cash donations incur a 5% expense fee.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DA6FA28E-0D65-E8B4-3F29-3D35AFCB34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GLOBAL GRANTS … </a:t>
            </a:r>
            <a:r>
              <a:rPr lang="en-US" altLang="en-US" b="1">
                <a:latin typeface="Arial Narrow" panose="020B0606020202030204" pitchFamily="34" charset="0"/>
              </a:rPr>
              <a:t>$52,570.50</a:t>
            </a:r>
            <a:endParaRPr lang="en-US" altLang="en-US">
              <a:latin typeface="Arial Narrow" panose="020B0606020202030204" pitchFamily="34" charset="0"/>
            </a:endParaRPr>
          </a:p>
        </p:txBody>
      </p:sp>
      <p:pic>
        <p:nvPicPr>
          <p:cNvPr id="56323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9A16E5DB-8915-1AF7-225C-63221E1F7D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001713"/>
            <a:ext cx="6103937" cy="582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8596C0B2-D6BE-89EE-99C2-B92A73C3EC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 Narrow" panose="020B0606020202030204" pitchFamily="34" charset="0"/>
              </a:rPr>
              <a:t>GLOBAL GRANTS … </a:t>
            </a:r>
            <a:r>
              <a:rPr lang="en-US" altLang="en-US" b="1">
                <a:latin typeface="Arial Narrow" panose="020B0606020202030204" pitchFamily="34" charset="0"/>
              </a:rPr>
              <a:t>$52,570.50</a:t>
            </a:r>
            <a:endParaRPr lang="en-US" altLang="en-US">
              <a:latin typeface="Arial Narrow" panose="020B0606020202030204" pitchFamily="34" charset="0"/>
            </a:endParaRPr>
          </a:p>
        </p:txBody>
      </p:sp>
      <p:pic>
        <p:nvPicPr>
          <p:cNvPr id="58371" name="Content Placeholder 5">
            <a:extLst>
              <a:ext uri="{FF2B5EF4-FFF2-40B4-BE49-F238E27FC236}">
                <a16:creationId xmlns:a16="http://schemas.microsoft.com/office/drawing/2014/main" id="{9665A526-0C6B-1480-9F25-A3D5D3DEB0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90600"/>
            <a:ext cx="6400800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BA9AD3CC-4155-4E29-50D4-96CA05256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FOUNDATION POINTS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18B84289-F185-6622-3D4D-6453C8365B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1219200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Georgia" panose="02040502050405020303" pitchFamily="18" charset="0"/>
              </a:rPr>
              <a:t>Foundation recognition points are awarded to donors who contribute to the Annual Fund or PolioPlus</a:t>
            </a:r>
          </a:p>
          <a:p>
            <a:pPr lvl="1"/>
            <a:r>
              <a:rPr lang="en-US" altLang="en-US">
                <a:latin typeface="Georgia" panose="02040502050405020303" pitchFamily="18" charset="0"/>
              </a:rPr>
              <a:t>One point for each dollar</a:t>
            </a:r>
          </a:p>
          <a:p>
            <a:pPr lvl="1"/>
            <a:endParaRPr lang="en-US" altLang="en-US">
              <a:latin typeface="Georgia" panose="02040502050405020303" pitchFamily="18" charset="0"/>
            </a:endParaRPr>
          </a:p>
          <a:p>
            <a:r>
              <a:rPr lang="en-US" altLang="en-US">
                <a:latin typeface="Georgia" panose="02040502050405020303" pitchFamily="18" charset="0"/>
              </a:rPr>
              <a:t>Donors can transfer Foundation points to help them qualify as a Paul Harris Fellow or Multiple Paul Harris Fellow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A03F1C2B-201E-2794-077F-19BD88852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Snow Hill Rotary Club Foundation Report</a:t>
            </a:r>
          </a:p>
        </p:txBody>
      </p:sp>
      <p:pic>
        <p:nvPicPr>
          <p:cNvPr id="61443" name="Content Placeholder 3">
            <a:extLst>
              <a:ext uri="{FF2B5EF4-FFF2-40B4-BE49-F238E27FC236}">
                <a16:creationId xmlns:a16="http://schemas.microsoft.com/office/drawing/2014/main" id="{ECB1C28A-14BD-8F34-74E2-44444F9848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066800"/>
            <a:ext cx="6537325" cy="5053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C4FE1F41-9A39-B9D0-D1AA-331E0C077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How Can You Contribute?</a:t>
            </a:r>
          </a:p>
        </p:txBody>
      </p:sp>
      <p:sp>
        <p:nvSpPr>
          <p:cNvPr id="62467" name="Content Placeholder 6">
            <a:extLst>
              <a:ext uri="{FF2B5EF4-FFF2-40B4-BE49-F238E27FC236}">
                <a16:creationId xmlns:a16="http://schemas.microsoft.com/office/drawing/2014/main" id="{1B415534-9D40-B0FB-0A55-0E63C8BBAD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1219200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Georgia" panose="02040502050405020303" pitchFamily="18" charset="0"/>
              </a:rPr>
              <a:t>New suggested Rule of 85! Still $85 per month but distributed $75 to annual fund and $10 to Polio Plus. </a:t>
            </a:r>
          </a:p>
          <a:p>
            <a:r>
              <a:rPr lang="en-US" altLang="en-US">
                <a:latin typeface="Georgia" panose="02040502050405020303" pitchFamily="18" charset="0"/>
              </a:rPr>
              <a:t>Every Rotarian, Every Year:  $100 per year.</a:t>
            </a:r>
          </a:p>
          <a:p>
            <a:r>
              <a:rPr lang="en-US" altLang="en-US">
                <a:latin typeface="Georgia" panose="02040502050405020303" pitchFamily="18" charset="0"/>
              </a:rPr>
              <a:t>More ways than that, if you would like to make a Major Gift, you can contact Laurie Menzel, our Rotary Foundation Major Gifts Officer or contact Cathy Parsons, Major Gifts Chair!</a:t>
            </a:r>
          </a:p>
          <a:p>
            <a:endParaRPr lang="en-US" altLang="en-US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C6BAB96A-B84A-4DDB-0A8B-715E58511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Contributing to the Rotary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7B94-2E49-BA33-A669-090D370EA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19200"/>
            <a:ext cx="87630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Forms to make Donations in your packet</a:t>
            </a:r>
          </a:p>
          <a:p>
            <a:pPr>
              <a:defRPr/>
            </a:pPr>
            <a:endParaRPr lang="en-US" dirty="0"/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Individual Contribution Form</a:t>
            </a: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Points Transfer Form</a:t>
            </a: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Club Fundraising Analysis</a:t>
            </a: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Club Recognition Summary for each PE’s club</a:t>
            </a: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District Monthly Contribution Report for program years 24 &amp; 25</a:t>
            </a: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Endowment Fund Update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FB250509-4B43-E98B-DDAF-921F8BD46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A0B7D5DA-0F77-844F-0F3E-C29EAAD8C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"/>
            <a:ext cx="9144000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47E1954-09A7-6CBA-C385-F5D0C0E815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7550" y="762000"/>
            <a:ext cx="4808538" cy="5106988"/>
          </a:xfrm>
        </p:spPr>
        <p:txBody>
          <a:bodyPr>
            <a:noAutofit/>
          </a:bodyPr>
          <a:lstStyle/>
          <a:p>
            <a:pPr marL="112713" indent="-1127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Georgia"/>
              </a:rPr>
              <a:t>20 Million people either walking or alive because of Rotary and its world partners.</a:t>
            </a:r>
          </a:p>
          <a:p>
            <a:pPr marL="112713" indent="-1127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  <a:latin typeface="Georgia"/>
              </a:rPr>
              <a:t> </a:t>
            </a:r>
          </a:p>
          <a:p>
            <a:pPr marL="112713" indent="-1127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Georgia"/>
              </a:rPr>
              <a:t>5 of 6 World Health regions are certified polio-free</a:t>
            </a:r>
          </a:p>
          <a:p>
            <a:pPr marL="112713" indent="-1127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  <a:latin typeface="Georgia"/>
              </a:rPr>
              <a:t> </a:t>
            </a:r>
          </a:p>
          <a:p>
            <a:pPr marL="112713" indent="-1127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Georgia"/>
              </a:rPr>
              <a:t>Africa certified Polio-Free-August 2020</a:t>
            </a:r>
          </a:p>
          <a:p>
            <a:pPr marL="112713" indent="-1127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Georgia"/>
            </a:endParaRPr>
          </a:p>
          <a:p>
            <a:pPr marL="112713" indent="-1127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Georgia"/>
              </a:rPr>
              <a:t>2022 - 30 cases of Wild Polio  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  <a:latin typeface="Georgia"/>
              </a:rPr>
              <a:t>2-Afghanistan, 20-Pakistan, 8-Mozambique</a:t>
            </a:r>
          </a:p>
          <a:p>
            <a:pPr marL="112713" indent="-1127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Georgia"/>
            </a:endParaRPr>
          </a:p>
          <a:p>
            <a:pPr marL="112713" indent="-1127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Georgia"/>
              </a:rPr>
              <a:t>2023 - ZERO cases of Wild Polio</a:t>
            </a:r>
          </a:p>
          <a:p>
            <a:pPr marL="112713" indent="-1127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FFFFFF"/>
              </a:solidFill>
              <a:latin typeface="Georgia"/>
            </a:endParaRPr>
          </a:p>
          <a:p>
            <a:pPr marL="112713" indent="-11271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Georgia"/>
              </a:rPr>
              <a:t>Rotary &amp; its world partners vaccinated more than 600 MILLION kids in developing countries in 2022.</a:t>
            </a:r>
            <a:endParaRPr lang="en-US" sz="1050" b="1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05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069C98-9B25-072A-21B1-1062FF77D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2600" y="-76200"/>
            <a:ext cx="3733800" cy="685800"/>
          </a:xfrm>
        </p:spPr>
        <p:txBody>
          <a:bodyPr/>
          <a:lstStyle/>
          <a:p>
            <a:pPr>
              <a:defRPr/>
            </a:pPr>
            <a:r>
              <a:rPr lang="en-US" dirty="0"/>
              <a:t>Polio MIlestones</a:t>
            </a: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C75007CF-A617-4E99-367D-D862B3FF7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2"/>
          <a:stretch>
            <a:fillRect/>
          </a:stretch>
        </p:blipFill>
        <p:spPr bwMode="auto">
          <a:xfrm>
            <a:off x="1447800" y="609600"/>
            <a:ext cx="419100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2">
            <a:extLst>
              <a:ext uri="{FF2B5EF4-FFF2-40B4-BE49-F238E27FC236}">
                <a16:creationId xmlns:a16="http://schemas.microsoft.com/office/drawing/2014/main" id="{B6F7F597-6099-C00E-AA7E-021C89205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5722938"/>
            <a:ext cx="89535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>
            <a:extLst>
              <a:ext uri="{FF2B5EF4-FFF2-40B4-BE49-F238E27FC236}">
                <a16:creationId xmlns:a16="http://schemas.microsoft.com/office/drawing/2014/main" id="{AF1E021E-2B40-BB16-DF40-D04D54A6354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552575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>
                <a:latin typeface="Arial Narrow" panose="020B0606020202030204" pitchFamily="34" charset="0"/>
              </a:rPr>
              <a:t>The Mission of The Rotary Foundation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DEAC4D4B-2184-2A0D-1C29-7F936E6C06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b="1">
                <a:latin typeface="Georgia" panose="02040502050405020303" pitchFamily="18" charset="0"/>
              </a:rPr>
              <a:t>Rotary Peace Centers - Fellowships</a:t>
            </a:r>
            <a:endParaRPr lang="en-US" altLang="en-US" sz="2400">
              <a:latin typeface="Georgia" panose="02040502050405020303" pitchFamily="18" charset="0"/>
            </a:endParaRP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6F20E13A-4A42-E675-46C8-5CAC3AD50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905000"/>
            <a:ext cx="4191000" cy="3316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 eaLnBrk="1" hangingPunct="1">
              <a:spcAft>
                <a:spcPts val="300"/>
              </a:spcAft>
              <a:defRPr/>
            </a:pPr>
            <a:r>
              <a:rPr lang="en-US" altLang="en-US" sz="2300" b="1">
                <a:solidFill>
                  <a:srgbClr val="697D8F"/>
                </a:solidFill>
                <a:latin typeface="Georgia" panose="02040502050405020303" pitchFamily="18" charset="0"/>
                <a:cs typeface="+mn-cs"/>
              </a:rPr>
              <a:t>The Rotary Peace Centers program has a vision of sustainable peace:  </a:t>
            </a:r>
          </a:p>
          <a:p>
            <a:pPr algn="ctr" eaLnBrk="1" hangingPunct="1">
              <a:spcAft>
                <a:spcPts val="300"/>
              </a:spcAft>
              <a:defRPr/>
            </a:pPr>
            <a:r>
              <a:rPr lang="en-US" altLang="en-US" sz="2300">
                <a:solidFill>
                  <a:srgbClr val="697D8F"/>
                </a:solidFill>
                <a:latin typeface="Georgia" panose="02040502050405020303" pitchFamily="18" charset="0"/>
                <a:cs typeface="+mn-cs"/>
              </a:rPr>
              <a:t>encompassing a network of peacebuilders and community leaders dedicated to preventing and resolving conflicts across the global community</a:t>
            </a:r>
          </a:p>
        </p:txBody>
      </p:sp>
      <p:pic>
        <p:nvPicPr>
          <p:cNvPr id="67588" name="Picture 5" descr="C:\Users\cunnings\Desktop\PCDN ADS\20150604_BR_067.jpg">
            <a:extLst>
              <a:ext uri="{FF2B5EF4-FFF2-40B4-BE49-F238E27FC236}">
                <a16:creationId xmlns:a16="http://schemas.microsoft.com/office/drawing/2014/main" id="{C7947BC3-CC2F-BBEC-FC60-194274A52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065338"/>
            <a:ext cx="4495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AFC33FCD-ABDA-CA7D-EF67-CAA39464BF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b="1">
                <a:latin typeface="Georgia" panose="02040502050405020303" pitchFamily="18" charset="0"/>
              </a:rPr>
              <a:t>Rotary Peace Centers University Partners</a:t>
            </a:r>
            <a:endParaRPr lang="en-US" altLang="en-US" sz="2400">
              <a:latin typeface="Georgia" panose="02040502050405020303" pitchFamily="18" charset="0"/>
            </a:endParaRPr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BC36F1D2-D805-C030-7EB0-ED6A9B010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2"/>
          <a:stretch>
            <a:fillRect/>
          </a:stretch>
        </p:blipFill>
        <p:spPr bwMode="auto">
          <a:xfrm>
            <a:off x="1922463" y="1217613"/>
            <a:ext cx="8440737" cy="556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C962AFE2-AB13-314D-E0E9-507CE8684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QUESTIONS?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78D60792-0D7D-0A3B-3306-182221E4C7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1219200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en-US" sz="320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320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chemeClr val="bg1"/>
                </a:solidFill>
                <a:latin typeface="Georgia" panose="02040502050405020303" pitchFamily="18" charset="0"/>
              </a:rPr>
              <a:t>PDG Bill Ferguson, DRFC</a:t>
            </a:r>
            <a:br>
              <a:rPr lang="en-US" altLang="en-US" sz="320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2800">
                <a:solidFill>
                  <a:schemeClr val="bg1"/>
                </a:solidFill>
                <a:latin typeface="Georgia" panose="02040502050405020303" pitchFamily="18" charset="0"/>
              </a:rPr>
              <a:t>443-786-6345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u="sng">
                <a:solidFill>
                  <a:srgbClr val="1155CC"/>
                </a:solidFill>
                <a:latin typeface="helvetica" panose="020B0604020202020204" pitchFamily="34" charset="0"/>
              </a:rPr>
              <a:t>fergy123@comcast.net</a:t>
            </a:r>
            <a:endParaRPr lang="en-US" altLang="en-US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>
            <a:extLst>
              <a:ext uri="{FF2B5EF4-FFF2-40B4-BE49-F238E27FC236}">
                <a16:creationId xmlns:a16="http://schemas.microsoft.com/office/drawing/2014/main" id="{B75057A0-331B-F608-C07F-D5F596569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>
            <a:extLst>
              <a:ext uri="{FF2B5EF4-FFF2-40B4-BE49-F238E27FC236}">
                <a16:creationId xmlns:a16="http://schemas.microsoft.com/office/drawing/2014/main" id="{BA9A43BB-27E9-6717-4CF9-CE031DC66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12188825" cy="2057400"/>
          </a:xfrm>
          <a:prstGeom prst="rect">
            <a:avLst/>
          </a:prstGeom>
          <a:solidFill>
            <a:srgbClr val="0436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EBC16"/>
                </a:solidFill>
                <a:latin typeface="Arial" panose="020B0604020202020204" pitchFamily="34" charset="0"/>
              </a:rPr>
              <a:t>Discussion</a:t>
            </a:r>
          </a:p>
        </p:txBody>
      </p:sp>
      <p:pic>
        <p:nvPicPr>
          <p:cNvPr id="74755" name="Picture 1">
            <a:extLst>
              <a:ext uri="{FF2B5EF4-FFF2-40B4-BE49-F238E27FC236}">
                <a16:creationId xmlns:a16="http://schemas.microsoft.com/office/drawing/2014/main" id="{FC3F8D10-5AB8-DCD3-4FAA-33C3B68F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562600"/>
            <a:ext cx="248761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>
            <a:extLst>
              <a:ext uri="{FF2B5EF4-FFF2-40B4-BE49-F238E27FC236}">
                <a16:creationId xmlns:a16="http://schemas.microsoft.com/office/drawing/2014/main" id="{DC8B08C6-6485-64ED-8BE4-24C5CE40D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extLst>
              <a:ext uri="{FF2B5EF4-FFF2-40B4-BE49-F238E27FC236}">
                <a16:creationId xmlns:a16="http://schemas.microsoft.com/office/drawing/2014/main" id="{A3CC71FC-92E0-4668-32DB-D060B2A5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ABCC74-7A98-503A-7D3B-28FA318C0018}"/>
              </a:ext>
            </a:extLst>
          </p:cNvPr>
          <p:cNvSpPr/>
          <p:nvPr/>
        </p:nvSpPr>
        <p:spPr>
          <a:xfrm>
            <a:off x="2438400" y="1143000"/>
            <a:ext cx="72390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prstClr val="white"/>
                </a:solidFill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The </a:t>
            </a:r>
            <a:r>
              <a:rPr lang="en-US" sz="3600" b="1" dirty="0">
                <a:solidFill>
                  <a:srgbClr val="872175"/>
                </a:solidFill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Mission of The Rotary Foundation</a:t>
            </a:r>
            <a:r>
              <a:rPr lang="en-US" sz="3600" dirty="0">
                <a:solidFill>
                  <a:prstClr val="white"/>
                </a:solidFill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 is to enable Rotarians to advance world understanding, goodwill, and peace through the improvement of health, the support of education, and the alleviation of poverty.</a:t>
            </a:r>
            <a:endParaRPr lang="en-US" altLang="en-US" sz="3600" dirty="0">
              <a:solidFill>
                <a:prstClr val="white"/>
              </a:solidFill>
              <a:ea typeface="ヒラギノ角ゴ Pro W3" pitchFamily="-84" charset="-128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>
            <a:extLst>
              <a:ext uri="{FF2B5EF4-FFF2-40B4-BE49-F238E27FC236}">
                <a16:creationId xmlns:a16="http://schemas.microsoft.com/office/drawing/2014/main" id="{A026F0F4-B8DD-B4D9-FB79-D83D75FB777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52400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>
                <a:latin typeface="Arial Narrow" panose="020B0606020202030204" pitchFamily="34" charset="0"/>
              </a:rPr>
              <a:t>How TRUSTED is our Rotary Foundation?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E450B32-7AF8-C407-2E39-90BD5FDAE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Our Ratings by Independent Organizations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2B6A64D6-D872-2629-437A-8F82FACACF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1219200"/>
            <a:ext cx="10972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Georgia" panose="02040502050405020303" pitchFamily="18" charset="0"/>
            </a:endParaRPr>
          </a:p>
          <a:p>
            <a:endParaRPr lang="en-US" altLang="en-US">
              <a:latin typeface="Georgia" panose="02040502050405020303" pitchFamily="18" charset="0"/>
            </a:endParaRPr>
          </a:p>
          <a:p>
            <a:r>
              <a:rPr lang="en-US" altLang="en-US">
                <a:latin typeface="Georgia" panose="02040502050405020303" pitchFamily="18" charset="0"/>
              </a:rPr>
              <a:t>Charity Navigator:  4 Star Rating.  14 Years in a Row.</a:t>
            </a:r>
          </a:p>
          <a:p>
            <a:r>
              <a:rPr lang="en-US" altLang="en-US">
                <a:latin typeface="Georgia" panose="02040502050405020303" pitchFamily="18" charset="0"/>
              </a:rPr>
              <a:t>Guidestar: Platinum Member.</a:t>
            </a:r>
          </a:p>
          <a:p>
            <a:r>
              <a:rPr lang="en-US" altLang="en-US">
                <a:latin typeface="Georgia" panose="02040502050405020303" pitchFamily="18" charset="0"/>
              </a:rPr>
              <a:t>Number 56 on Forbes Top 100 Charities (ranked by size)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>
            <a:extLst>
              <a:ext uri="{FF2B5EF4-FFF2-40B4-BE49-F238E27FC236}">
                <a16:creationId xmlns:a16="http://schemas.microsoft.com/office/drawing/2014/main" id="{C1DB0C72-65ED-CC44-74C9-4E7290ED736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52400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>
                <a:latin typeface="Arial Narrow" panose="020B0606020202030204" pitchFamily="34" charset="0"/>
              </a:rPr>
              <a:t>How Big is our Rotary Foundation?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F08A1503-3C9D-D9FB-26C1-239960B24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Our Financial Resources.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CE510-5204-43C3-3A41-5F662D34B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Total assets of the Foundation of over 1.3 Billion Dollars</a:t>
            </a:r>
          </a:p>
          <a:p>
            <a:pPr>
              <a:defRPr/>
            </a:pPr>
            <a:r>
              <a:rPr lang="en-US" dirty="0"/>
              <a:t>Katie Leisner, our Annual Giving Officer, Zones 33 can be contacted with questions</a:t>
            </a:r>
          </a:p>
          <a:p>
            <a:pPr>
              <a:defRPr/>
            </a:pPr>
            <a:r>
              <a:rPr lang="en-US" dirty="0"/>
              <a:t>Laurie Menzel is our RF contact for Major Gifts, Endowment or Bequest Gifts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03AB454-6B32-7FF6-C7B9-649C889A4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 Narrow" panose="020B0606020202030204" pitchFamily="34" charset="0"/>
              </a:rPr>
              <a:t>Our Financial Resources.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3BC7E323-A3DA-11E6-F1A2-D818F8020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0"/>
            <a:ext cx="633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lateLogo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Slate_NoMo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20833</TotalTime>
  <Words>1174</Words>
  <Application>Microsoft Office PowerPoint</Application>
  <PresentationFormat>Widescreen</PresentationFormat>
  <Paragraphs>172</Paragraphs>
  <Slides>35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6" baseType="lpstr">
      <vt:lpstr>Arial</vt:lpstr>
      <vt:lpstr>Franklin Gothic Medium</vt:lpstr>
      <vt:lpstr>Franklin Gothic Book</vt:lpstr>
      <vt:lpstr>Calibri</vt:lpstr>
      <vt:lpstr>Calibri Light</vt:lpstr>
      <vt:lpstr>MS PGothic</vt:lpstr>
      <vt:lpstr>Arial Narrow</vt:lpstr>
      <vt:lpstr>Arial Narrow Bold</vt:lpstr>
      <vt:lpstr>ヒラギノ角ゴ Pro W3</vt:lpstr>
      <vt:lpstr>Georgia</vt:lpstr>
      <vt:lpstr>Tahoma</vt:lpstr>
      <vt:lpstr>helvetica</vt:lpstr>
      <vt:lpstr>1_Office Theme</vt:lpstr>
      <vt:lpstr>2_Office Theme</vt:lpstr>
      <vt:lpstr>3_Office Theme</vt:lpstr>
      <vt:lpstr>4_Office Theme</vt:lpstr>
      <vt:lpstr>5_Office Theme</vt:lpstr>
      <vt:lpstr>1_SlateLogo</vt:lpstr>
      <vt:lpstr>Slate_NoMoE</vt:lpstr>
      <vt:lpstr>3_Custom Design</vt:lpstr>
      <vt:lpstr>Clip</vt:lpstr>
      <vt:lpstr>PowerPoint Presentation</vt:lpstr>
      <vt:lpstr>The Rotary Foundation </vt:lpstr>
      <vt:lpstr>The Mission of The Rotary Foundation</vt:lpstr>
      <vt:lpstr>PowerPoint Presentation</vt:lpstr>
      <vt:lpstr>How TRUSTED is our Rotary Foundation?</vt:lpstr>
      <vt:lpstr>Our Ratings by Independent Organizations</vt:lpstr>
      <vt:lpstr>How Big is our Rotary Foundation?</vt:lpstr>
      <vt:lpstr>Our Financial Resources.</vt:lpstr>
      <vt:lpstr>Our Financial Resources.</vt:lpstr>
      <vt:lpstr>Our Financial Resources.</vt:lpstr>
      <vt:lpstr>The Rotary Foundation has Seven Areas of Focus</vt:lpstr>
      <vt:lpstr>How to Use The Rotary Foundation</vt:lpstr>
      <vt:lpstr>PowerPoint Presentation</vt:lpstr>
      <vt:lpstr>DISTRICT 7630</vt:lpstr>
      <vt:lpstr>DISTRICT DESIGNATED FUND</vt:lpstr>
      <vt:lpstr>DISTRICT GRANTS … Up to $5,000.00 </vt:lpstr>
      <vt:lpstr>DISTRICT GRANTS …up to  $5,000.00 </vt:lpstr>
      <vt:lpstr>GLOBAL GRANTS … $ 52,570.50</vt:lpstr>
      <vt:lpstr>GLOBAL GRANTS … $52,570.50</vt:lpstr>
      <vt:lpstr>GLOBAL GRANTS … $52,570.50</vt:lpstr>
      <vt:lpstr>GLOBAL GRANTS … $52,570.50</vt:lpstr>
      <vt:lpstr>GLOBAL GRANTS … $52,570.50</vt:lpstr>
      <vt:lpstr>FOUNDATION POINTS</vt:lpstr>
      <vt:lpstr>Snow Hill Rotary Club Foundation Report</vt:lpstr>
      <vt:lpstr>How Can You Contribute?</vt:lpstr>
      <vt:lpstr>Contributing to the Rotary Foundation</vt:lpstr>
      <vt:lpstr>PowerPoint Presentation</vt:lpstr>
      <vt:lpstr>PowerPoint Presentation</vt:lpstr>
      <vt:lpstr>PowerPoint Presentation</vt:lpstr>
      <vt:lpstr>Rotary Peace Centers - Fellowships</vt:lpstr>
      <vt:lpstr>Rotary Peace Centers University Partners</vt:lpstr>
      <vt:lpstr>QUESTIONS?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pele</dc:creator>
  <cp:lastModifiedBy>Hugh Dawkins</cp:lastModifiedBy>
  <cp:revision>401</cp:revision>
  <dcterms:created xsi:type="dcterms:W3CDTF">2012-02-13T03:25:46Z</dcterms:created>
  <dcterms:modified xsi:type="dcterms:W3CDTF">2023-03-09T11:28:10Z</dcterms:modified>
</cp:coreProperties>
</file>